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36"/>
  </p:notesMasterIdLst>
  <p:sldIdLst>
    <p:sldId id="886" r:id="rId6"/>
    <p:sldId id="817" r:id="rId7"/>
    <p:sldId id="818" r:id="rId8"/>
    <p:sldId id="820" r:id="rId9"/>
    <p:sldId id="887" r:id="rId10"/>
    <p:sldId id="675" r:id="rId11"/>
    <p:sldId id="802" r:id="rId12"/>
    <p:sldId id="841" r:id="rId13"/>
    <p:sldId id="791" r:id="rId14"/>
    <p:sldId id="859" r:id="rId15"/>
    <p:sldId id="907" r:id="rId16"/>
    <p:sldId id="835" r:id="rId17"/>
    <p:sldId id="759" r:id="rId18"/>
    <p:sldId id="756" r:id="rId19"/>
    <p:sldId id="888" r:id="rId20"/>
    <p:sldId id="882" r:id="rId21"/>
    <p:sldId id="898" r:id="rId22"/>
    <p:sldId id="899" r:id="rId23"/>
    <p:sldId id="903" r:id="rId24"/>
    <p:sldId id="695" r:id="rId25"/>
    <p:sldId id="902" r:id="rId26"/>
    <p:sldId id="745" r:id="rId27"/>
    <p:sldId id="822" r:id="rId28"/>
    <p:sldId id="691" r:id="rId29"/>
    <p:sldId id="686" r:id="rId30"/>
    <p:sldId id="904" r:id="rId31"/>
    <p:sldId id="905" r:id="rId32"/>
    <p:sldId id="908" r:id="rId33"/>
    <p:sldId id="865" r:id="rId34"/>
    <p:sldId id="836"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83941" autoAdjust="0"/>
  </p:normalViewPr>
  <p:slideViewPr>
    <p:cSldViewPr snapToGrid="0">
      <p:cViewPr varScale="1">
        <p:scale>
          <a:sx n="69" d="100"/>
          <a:sy n="69" d="100"/>
        </p:scale>
        <p:origin x="1267"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A02B15-9464-4C01-BE41-DFADBA60848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pt>
    <dgm:pt modelId="{EA906B08-80AF-462C-A78B-DB075BA27623}">
      <dgm:prSet phldrT="[Text]" custT="1"/>
      <dgm:spPr/>
      <dgm:t>
        <a:bodyPr/>
        <a:lstStyle/>
        <a:p>
          <a:r>
            <a:rPr lang="en-US" sz="3200" dirty="0">
              <a:solidFill>
                <a:schemeClr val="accent5"/>
              </a:solidFill>
              <a:latin typeface="Arial" panose="020B0604020202020204" pitchFamily="34" charset="0"/>
              <a:cs typeface="Arial" panose="020B0604020202020204" pitchFamily="34" charset="0"/>
            </a:rPr>
            <a:t>Disciplinary actions </a:t>
          </a:r>
        </a:p>
      </dgm:t>
    </dgm:pt>
    <dgm:pt modelId="{20C3219C-D472-4B58-BCF9-450608512E23}" type="parTrans" cxnId="{019EA2D5-7E79-436C-B82D-DF44F9D1FE26}">
      <dgm:prSet/>
      <dgm:spPr/>
      <dgm:t>
        <a:bodyPr/>
        <a:lstStyle/>
        <a:p>
          <a:endParaRPr lang="en-US"/>
        </a:p>
      </dgm:t>
    </dgm:pt>
    <dgm:pt modelId="{25B762AA-C69B-459F-A12F-87E2C16DDC5A}" type="sibTrans" cxnId="{019EA2D5-7E79-436C-B82D-DF44F9D1FE26}">
      <dgm:prSet/>
      <dgm:spPr/>
      <dgm:t>
        <a:bodyPr/>
        <a:lstStyle/>
        <a:p>
          <a:endParaRPr lang="en-US"/>
        </a:p>
      </dgm:t>
    </dgm:pt>
    <dgm:pt modelId="{0C8573A5-5CA0-49AD-906B-7DC84EE72BAD}">
      <dgm:prSet phldrT="[Text]" custT="1"/>
      <dgm:spPr/>
      <dgm:t>
        <a:bodyPr/>
        <a:lstStyle/>
        <a:p>
          <a:r>
            <a:rPr lang="en-US" sz="3200" dirty="0">
              <a:solidFill>
                <a:schemeClr val="accent5"/>
              </a:solidFill>
              <a:latin typeface="Arial" panose="020B0604020202020204" pitchFamily="34" charset="0"/>
              <a:cs typeface="Arial" panose="020B0604020202020204" pitchFamily="34" charset="0"/>
            </a:rPr>
            <a:t>Probationary monitoring</a:t>
          </a:r>
        </a:p>
      </dgm:t>
    </dgm:pt>
    <dgm:pt modelId="{0CBF959E-41F7-497B-888A-D5EF39C5CE95}" type="parTrans" cxnId="{FF8AE4C4-8F8C-4FB1-B59C-7D8087F19D85}">
      <dgm:prSet/>
      <dgm:spPr/>
      <dgm:t>
        <a:bodyPr/>
        <a:lstStyle/>
        <a:p>
          <a:endParaRPr lang="en-US"/>
        </a:p>
      </dgm:t>
    </dgm:pt>
    <dgm:pt modelId="{79C4129E-3CEF-49BB-80FB-7A68E39199DD}" type="sibTrans" cxnId="{FF8AE4C4-8F8C-4FB1-B59C-7D8087F19D85}">
      <dgm:prSet/>
      <dgm:spPr/>
      <dgm:t>
        <a:bodyPr/>
        <a:lstStyle/>
        <a:p>
          <a:endParaRPr lang="en-US"/>
        </a:p>
      </dgm:t>
    </dgm:pt>
    <dgm:pt modelId="{5858DA61-FF96-4961-A36E-16CA00BA9613}">
      <dgm:prSet phldrT="[Text]" custT="1"/>
      <dgm:spPr/>
      <dgm:t>
        <a:bodyPr/>
        <a:lstStyle/>
        <a:p>
          <a:r>
            <a:rPr lang="en-US" sz="3200" dirty="0">
              <a:solidFill>
                <a:schemeClr val="accent5"/>
              </a:solidFill>
              <a:latin typeface="Arial" panose="020B0604020202020204" pitchFamily="34" charset="0"/>
              <a:cs typeface="Arial" panose="020B0604020202020204" pitchFamily="34" charset="0"/>
            </a:rPr>
            <a:t>Education &amp; Outreach</a:t>
          </a:r>
        </a:p>
      </dgm:t>
    </dgm:pt>
    <dgm:pt modelId="{ED5DBF30-5C51-4E64-962B-3DF82B9D06E4}" type="parTrans" cxnId="{4CAADD2E-8193-41E9-B0BF-3F121E8D3DE3}">
      <dgm:prSet/>
      <dgm:spPr/>
      <dgm:t>
        <a:bodyPr/>
        <a:lstStyle/>
        <a:p>
          <a:endParaRPr lang="en-US"/>
        </a:p>
      </dgm:t>
    </dgm:pt>
    <dgm:pt modelId="{050651B6-AF12-4F84-8241-CD76D6FD1549}" type="sibTrans" cxnId="{4CAADD2E-8193-41E9-B0BF-3F121E8D3DE3}">
      <dgm:prSet/>
      <dgm:spPr/>
      <dgm:t>
        <a:bodyPr/>
        <a:lstStyle/>
        <a:p>
          <a:endParaRPr lang="en-US"/>
        </a:p>
      </dgm:t>
    </dgm:pt>
    <dgm:pt modelId="{B74807CA-FD27-4088-BDD7-40E51F9894B1}">
      <dgm:prSet custT="1"/>
      <dgm:spPr/>
      <dgm:t>
        <a:bodyPr/>
        <a:lstStyle/>
        <a:p>
          <a:r>
            <a:rPr lang="en-US" sz="3200" dirty="0">
              <a:solidFill>
                <a:schemeClr val="accent5"/>
              </a:solidFill>
              <a:latin typeface="Arial" panose="020B0604020202020204" pitchFamily="34" charset="0"/>
              <a:cs typeface="Arial" panose="020B0604020202020204" pitchFamily="34" charset="0"/>
            </a:rPr>
            <a:t>Licensure</a:t>
          </a:r>
        </a:p>
      </dgm:t>
    </dgm:pt>
    <dgm:pt modelId="{6667A5BC-9A0F-40E8-B116-3BD06194B300}" type="parTrans" cxnId="{9A51B8B2-8DCD-406B-8101-D328A06FAE0F}">
      <dgm:prSet/>
      <dgm:spPr/>
      <dgm:t>
        <a:bodyPr/>
        <a:lstStyle/>
        <a:p>
          <a:endParaRPr lang="en-US"/>
        </a:p>
      </dgm:t>
    </dgm:pt>
    <dgm:pt modelId="{D1233D48-0D82-4B82-80BF-E6B42D577BCD}" type="sibTrans" cxnId="{9A51B8B2-8DCD-406B-8101-D328A06FAE0F}">
      <dgm:prSet/>
      <dgm:spPr/>
      <dgm:t>
        <a:bodyPr/>
        <a:lstStyle/>
        <a:p>
          <a:endParaRPr lang="en-US"/>
        </a:p>
      </dgm:t>
    </dgm:pt>
    <dgm:pt modelId="{36089642-58D7-4EBC-8476-14E9B32D8B72}">
      <dgm:prSet custT="1"/>
      <dgm:spPr/>
      <dgm:t>
        <a:bodyPr/>
        <a:lstStyle/>
        <a:p>
          <a:r>
            <a:rPr lang="en-US" sz="3200" dirty="0">
              <a:solidFill>
                <a:schemeClr val="accent5"/>
              </a:solidFill>
              <a:latin typeface="Arial" panose="020B0604020202020204" pitchFamily="34" charset="0"/>
              <a:cs typeface="Arial" panose="020B0604020202020204" pitchFamily="34" charset="0"/>
            </a:rPr>
            <a:t>Confidential investigations</a:t>
          </a:r>
        </a:p>
      </dgm:t>
    </dgm:pt>
    <dgm:pt modelId="{F6D273BD-1B36-4CD1-8A6F-F13FA6BC9E70}" type="parTrans" cxnId="{3E126EEC-7C7D-4B72-940E-66D77CA7D42C}">
      <dgm:prSet/>
      <dgm:spPr/>
      <dgm:t>
        <a:bodyPr/>
        <a:lstStyle/>
        <a:p>
          <a:endParaRPr lang="en-US"/>
        </a:p>
      </dgm:t>
    </dgm:pt>
    <dgm:pt modelId="{91A2BD11-D034-424E-B6B9-752290B744AC}" type="sibTrans" cxnId="{3E126EEC-7C7D-4B72-940E-66D77CA7D42C}">
      <dgm:prSet/>
      <dgm:spPr/>
      <dgm:t>
        <a:bodyPr/>
        <a:lstStyle/>
        <a:p>
          <a:endParaRPr lang="en-US"/>
        </a:p>
      </dgm:t>
    </dgm:pt>
    <dgm:pt modelId="{5AAFC553-C3DC-4FF2-A58D-A87E434CF461}" type="pres">
      <dgm:prSet presAssocID="{08A02B15-9464-4C01-BE41-DFADBA60848F}" presName="root" presStyleCnt="0">
        <dgm:presLayoutVars>
          <dgm:dir/>
          <dgm:resizeHandles val="exact"/>
        </dgm:presLayoutVars>
      </dgm:prSet>
      <dgm:spPr/>
    </dgm:pt>
    <dgm:pt modelId="{620C8409-1BFD-4CA9-A55D-1722B90E6FBA}" type="pres">
      <dgm:prSet presAssocID="{B74807CA-FD27-4088-BDD7-40E51F9894B1}" presName="compNode" presStyleCnt="0"/>
      <dgm:spPr/>
    </dgm:pt>
    <dgm:pt modelId="{9EAE1644-EAC9-41C6-AFB4-F0CB0CA0AFA2}" type="pres">
      <dgm:prSet presAssocID="{B74807CA-FD27-4088-BDD7-40E51F9894B1}" presName="bgRect" presStyleLbl="bgShp" presStyleIdx="0" presStyleCnt="5"/>
      <dgm:spPr>
        <a:solidFill>
          <a:schemeClr val="bg1">
            <a:lumMod val="85000"/>
          </a:schemeClr>
        </a:solidFill>
      </dgm:spPr>
    </dgm:pt>
    <dgm:pt modelId="{E3EFFA04-01A4-4E26-9DF3-AEC5582F59F1}" type="pres">
      <dgm:prSet presAssocID="{B74807CA-FD27-4088-BDD7-40E51F9894B1}" presName="iconRect" presStyleLbl="node1" presStyleIdx="0" presStyleCnt="5" custScaleX="132092" custScaleY="123448"/>
      <dgm:spPr>
        <a:noFill/>
        <a:ln>
          <a:noFill/>
        </a:ln>
      </dgm:spPr>
      <dgm:extLst>
        <a:ext uri="{E40237B7-FDA0-4F09-8148-C483321AD2D9}">
          <dgm14:cNvPr xmlns:dgm14="http://schemas.microsoft.com/office/drawing/2010/diagram" id="0" name="" descr="Diploma"/>
        </a:ext>
      </dgm:extLst>
    </dgm:pt>
    <dgm:pt modelId="{E3220477-3B6B-4854-92CD-893F2E745E90}" type="pres">
      <dgm:prSet presAssocID="{B74807CA-FD27-4088-BDD7-40E51F9894B1}" presName="spaceRect" presStyleCnt="0"/>
      <dgm:spPr/>
    </dgm:pt>
    <dgm:pt modelId="{CD0328CD-A5CA-4CBB-B2F0-0A768DC8D1A9}" type="pres">
      <dgm:prSet presAssocID="{B74807CA-FD27-4088-BDD7-40E51F9894B1}" presName="parTx" presStyleLbl="revTx" presStyleIdx="0" presStyleCnt="5">
        <dgm:presLayoutVars>
          <dgm:chMax val="0"/>
          <dgm:chPref val="0"/>
        </dgm:presLayoutVars>
      </dgm:prSet>
      <dgm:spPr/>
    </dgm:pt>
    <dgm:pt modelId="{246EB8E3-3947-46E7-9B4D-C9049FB6C349}" type="pres">
      <dgm:prSet presAssocID="{D1233D48-0D82-4B82-80BF-E6B42D577BCD}" presName="sibTrans" presStyleCnt="0"/>
      <dgm:spPr/>
    </dgm:pt>
    <dgm:pt modelId="{FF355145-A176-4107-9C85-4D7E86D3EC97}" type="pres">
      <dgm:prSet presAssocID="{36089642-58D7-4EBC-8476-14E9B32D8B72}" presName="compNode" presStyleCnt="0"/>
      <dgm:spPr/>
    </dgm:pt>
    <dgm:pt modelId="{F20BE8E1-BC80-4CF3-B7B2-332B791B22C4}" type="pres">
      <dgm:prSet presAssocID="{36089642-58D7-4EBC-8476-14E9B32D8B72}" presName="bgRect" presStyleLbl="bgShp" presStyleIdx="1" presStyleCnt="5"/>
      <dgm:spPr>
        <a:solidFill>
          <a:schemeClr val="bg1">
            <a:lumMod val="85000"/>
          </a:schemeClr>
        </a:solidFill>
      </dgm:spPr>
    </dgm:pt>
    <dgm:pt modelId="{171188DF-400A-419D-B9B8-5C75ED4ACD18}" type="pres">
      <dgm:prSet presAssocID="{36089642-58D7-4EBC-8476-14E9B32D8B72}" presName="iconRect" presStyleLbl="node1" presStyleIdx="1" presStyleCnt="5" custScaleX="138093" custScaleY="107019"/>
      <dgm:spPr>
        <a:noFill/>
        <a:ln>
          <a:noFill/>
        </a:ln>
      </dgm:spPr>
      <dgm:extLst>
        <a:ext uri="{E40237B7-FDA0-4F09-8148-C483321AD2D9}">
          <dgm14:cNvPr xmlns:dgm14="http://schemas.microsoft.com/office/drawing/2010/diagram" id="0" name="" descr="Magnifying glass with solid fill"/>
        </a:ext>
      </dgm:extLst>
    </dgm:pt>
    <dgm:pt modelId="{FA4D7734-9787-4EFA-AE4F-BED6B5CFA446}" type="pres">
      <dgm:prSet presAssocID="{36089642-58D7-4EBC-8476-14E9B32D8B72}" presName="spaceRect" presStyleCnt="0"/>
      <dgm:spPr/>
    </dgm:pt>
    <dgm:pt modelId="{D6EF4E23-FC06-4A42-8AF5-20CC3F65D75F}" type="pres">
      <dgm:prSet presAssocID="{36089642-58D7-4EBC-8476-14E9B32D8B72}" presName="parTx" presStyleLbl="revTx" presStyleIdx="1" presStyleCnt="5">
        <dgm:presLayoutVars>
          <dgm:chMax val="0"/>
          <dgm:chPref val="0"/>
        </dgm:presLayoutVars>
      </dgm:prSet>
      <dgm:spPr/>
    </dgm:pt>
    <dgm:pt modelId="{1223E7AE-2A8F-4DAC-B4AE-C382A530B7AC}" type="pres">
      <dgm:prSet presAssocID="{91A2BD11-D034-424E-B6B9-752290B744AC}" presName="sibTrans" presStyleCnt="0"/>
      <dgm:spPr/>
    </dgm:pt>
    <dgm:pt modelId="{36B6F60B-E52B-43A5-ACF4-BD2AA36E2877}" type="pres">
      <dgm:prSet presAssocID="{EA906B08-80AF-462C-A78B-DB075BA27623}" presName="compNode" presStyleCnt="0"/>
      <dgm:spPr/>
    </dgm:pt>
    <dgm:pt modelId="{EC86789D-BFF1-49FD-A61A-9A3B097FC0CE}" type="pres">
      <dgm:prSet presAssocID="{EA906B08-80AF-462C-A78B-DB075BA27623}" presName="bgRect" presStyleLbl="bgShp" presStyleIdx="2" presStyleCnt="5"/>
      <dgm:spPr>
        <a:solidFill>
          <a:schemeClr val="bg1">
            <a:lumMod val="85000"/>
          </a:schemeClr>
        </a:solidFill>
        <a:ln>
          <a:noFill/>
        </a:ln>
      </dgm:spPr>
    </dgm:pt>
    <dgm:pt modelId="{DD7635FF-A111-44F3-9143-BA9A7E7EAA2B}" type="pres">
      <dgm:prSet presAssocID="{EA906B08-80AF-462C-A78B-DB075BA27623}" presName="iconRect" presStyleLbl="node1" presStyleIdx="2" presStyleCnt="5" custScaleX="150096" custScaleY="12659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F5793BB6-6C62-4B41-905D-7854EC668952}" type="pres">
      <dgm:prSet presAssocID="{EA906B08-80AF-462C-A78B-DB075BA27623}" presName="spaceRect" presStyleCnt="0"/>
      <dgm:spPr/>
    </dgm:pt>
    <dgm:pt modelId="{B27808DD-9212-4E1E-8057-88FEC59D6070}" type="pres">
      <dgm:prSet presAssocID="{EA906B08-80AF-462C-A78B-DB075BA27623}" presName="parTx" presStyleLbl="revTx" presStyleIdx="2" presStyleCnt="5">
        <dgm:presLayoutVars>
          <dgm:chMax val="0"/>
          <dgm:chPref val="0"/>
        </dgm:presLayoutVars>
      </dgm:prSet>
      <dgm:spPr/>
    </dgm:pt>
    <dgm:pt modelId="{A0C401EA-3F02-4B5F-AC25-744D6446EB18}" type="pres">
      <dgm:prSet presAssocID="{25B762AA-C69B-459F-A12F-87E2C16DDC5A}" presName="sibTrans" presStyleCnt="0"/>
      <dgm:spPr/>
    </dgm:pt>
    <dgm:pt modelId="{802887BF-107D-435C-9250-986C7931EC85}" type="pres">
      <dgm:prSet presAssocID="{0C8573A5-5CA0-49AD-906B-7DC84EE72BAD}" presName="compNode" presStyleCnt="0"/>
      <dgm:spPr/>
    </dgm:pt>
    <dgm:pt modelId="{B11DB568-22B9-4817-A4D6-5C095ABA7275}" type="pres">
      <dgm:prSet presAssocID="{0C8573A5-5CA0-49AD-906B-7DC84EE72BAD}" presName="bgRect" presStyleLbl="bgShp" presStyleIdx="3" presStyleCnt="5" custLinFactNeighborX="-64451" custLinFactNeighborY="-1992"/>
      <dgm:spPr>
        <a:solidFill>
          <a:schemeClr val="bg1">
            <a:lumMod val="85000"/>
          </a:schemeClr>
        </a:solidFill>
      </dgm:spPr>
    </dgm:pt>
    <dgm:pt modelId="{DBC7FB59-784D-4732-B41E-9EF6A90CD49C}" type="pres">
      <dgm:prSet presAssocID="{0C8573A5-5CA0-49AD-906B-7DC84EE72BAD}" presName="iconRect" presStyleLbl="node1" presStyleIdx="3" presStyleCnt="5" custScaleX="126090" custScaleY="140179"/>
      <dgm:spPr>
        <a:noFill/>
        <a:ln>
          <a:noFill/>
        </a:ln>
      </dgm:spPr>
      <dgm:extLst>
        <a:ext uri="{E40237B7-FDA0-4F09-8148-C483321AD2D9}">
          <dgm14:cNvPr xmlns:dgm14="http://schemas.microsoft.com/office/drawing/2010/diagram" id="0" name="" descr="Eye"/>
        </a:ext>
      </dgm:extLst>
    </dgm:pt>
    <dgm:pt modelId="{6CAB8320-696F-40B2-BE65-3ED6B4142C75}" type="pres">
      <dgm:prSet presAssocID="{0C8573A5-5CA0-49AD-906B-7DC84EE72BAD}" presName="spaceRect" presStyleCnt="0"/>
      <dgm:spPr/>
    </dgm:pt>
    <dgm:pt modelId="{AF12921F-C5AE-4FFC-B86F-3B3C2AACBA3D}" type="pres">
      <dgm:prSet presAssocID="{0C8573A5-5CA0-49AD-906B-7DC84EE72BAD}" presName="parTx" presStyleLbl="revTx" presStyleIdx="3" presStyleCnt="5">
        <dgm:presLayoutVars>
          <dgm:chMax val="0"/>
          <dgm:chPref val="0"/>
        </dgm:presLayoutVars>
      </dgm:prSet>
      <dgm:spPr/>
    </dgm:pt>
    <dgm:pt modelId="{F87888A4-7E4A-49AA-9E81-B4A23355F8DC}" type="pres">
      <dgm:prSet presAssocID="{79C4129E-3CEF-49BB-80FB-7A68E39199DD}" presName="sibTrans" presStyleCnt="0"/>
      <dgm:spPr/>
    </dgm:pt>
    <dgm:pt modelId="{274416CD-E4C6-4C38-9EA3-951E9B43CEC1}" type="pres">
      <dgm:prSet presAssocID="{5858DA61-FF96-4961-A36E-16CA00BA9613}" presName="compNode" presStyleCnt="0"/>
      <dgm:spPr/>
    </dgm:pt>
    <dgm:pt modelId="{E002292B-327E-4A8B-A881-32929A388CE5}" type="pres">
      <dgm:prSet presAssocID="{5858DA61-FF96-4961-A36E-16CA00BA9613}" presName="bgRect" presStyleLbl="bgShp" presStyleIdx="4" presStyleCnt="5"/>
      <dgm:spPr>
        <a:solidFill>
          <a:schemeClr val="bg1">
            <a:lumMod val="85000"/>
          </a:schemeClr>
        </a:solidFill>
      </dgm:spPr>
    </dgm:pt>
    <dgm:pt modelId="{7628568B-A3AA-48BC-AB52-DF39E17844A0}" type="pres">
      <dgm:prSet presAssocID="{5858DA61-FF96-4961-A36E-16CA00BA9613}" presName="iconRect" presStyleLbl="node1" presStyleIdx="4" presStyleCnt="5" custScaleX="156098" custScaleY="12968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F6E1CAAA-753F-48F8-B284-3F8D1F9277A4}" type="pres">
      <dgm:prSet presAssocID="{5858DA61-FF96-4961-A36E-16CA00BA9613}" presName="spaceRect" presStyleCnt="0"/>
      <dgm:spPr/>
    </dgm:pt>
    <dgm:pt modelId="{2904FE58-1ACC-46B0-91D0-56263226E19B}" type="pres">
      <dgm:prSet presAssocID="{5858DA61-FF96-4961-A36E-16CA00BA9613}" presName="parTx" presStyleLbl="revTx" presStyleIdx="4" presStyleCnt="5">
        <dgm:presLayoutVars>
          <dgm:chMax val="0"/>
          <dgm:chPref val="0"/>
        </dgm:presLayoutVars>
      </dgm:prSet>
      <dgm:spPr/>
    </dgm:pt>
  </dgm:ptLst>
  <dgm:cxnLst>
    <dgm:cxn modelId="{93A3FF07-CCD5-4D46-96AD-3BD6EE72A55B}" type="presOf" srcId="{0C8573A5-5CA0-49AD-906B-7DC84EE72BAD}" destId="{AF12921F-C5AE-4FFC-B86F-3B3C2AACBA3D}" srcOrd="0" destOrd="0" presId="urn:microsoft.com/office/officeart/2018/2/layout/IconVerticalSolidList"/>
    <dgm:cxn modelId="{4CAADD2E-8193-41E9-B0BF-3F121E8D3DE3}" srcId="{08A02B15-9464-4C01-BE41-DFADBA60848F}" destId="{5858DA61-FF96-4961-A36E-16CA00BA9613}" srcOrd="4" destOrd="0" parTransId="{ED5DBF30-5C51-4E64-962B-3DF82B9D06E4}" sibTransId="{050651B6-AF12-4F84-8241-CD76D6FD1549}"/>
    <dgm:cxn modelId="{06B61651-1BFD-4D86-BBFD-2AFC1E2300FE}" type="presOf" srcId="{B74807CA-FD27-4088-BDD7-40E51F9894B1}" destId="{CD0328CD-A5CA-4CBB-B2F0-0A768DC8D1A9}" srcOrd="0" destOrd="0" presId="urn:microsoft.com/office/officeart/2018/2/layout/IconVerticalSolidList"/>
    <dgm:cxn modelId="{63048D5A-E91C-4A22-8D8E-FDA1E0383960}" type="presOf" srcId="{EA906B08-80AF-462C-A78B-DB075BA27623}" destId="{B27808DD-9212-4E1E-8057-88FEC59D6070}" srcOrd="0" destOrd="0" presId="urn:microsoft.com/office/officeart/2018/2/layout/IconVerticalSolidList"/>
    <dgm:cxn modelId="{B0BE9987-8C0B-4FC7-9EE2-EBE71ABD3D04}" type="presOf" srcId="{5858DA61-FF96-4961-A36E-16CA00BA9613}" destId="{2904FE58-1ACC-46B0-91D0-56263226E19B}" srcOrd="0" destOrd="0" presId="urn:microsoft.com/office/officeart/2018/2/layout/IconVerticalSolidList"/>
    <dgm:cxn modelId="{6348FDAF-8558-4370-AF62-87F0464DEE4B}" type="presOf" srcId="{08A02B15-9464-4C01-BE41-DFADBA60848F}" destId="{5AAFC553-C3DC-4FF2-A58D-A87E434CF461}" srcOrd="0" destOrd="0" presId="urn:microsoft.com/office/officeart/2018/2/layout/IconVerticalSolidList"/>
    <dgm:cxn modelId="{9A51B8B2-8DCD-406B-8101-D328A06FAE0F}" srcId="{08A02B15-9464-4C01-BE41-DFADBA60848F}" destId="{B74807CA-FD27-4088-BDD7-40E51F9894B1}" srcOrd="0" destOrd="0" parTransId="{6667A5BC-9A0F-40E8-B116-3BD06194B300}" sibTransId="{D1233D48-0D82-4B82-80BF-E6B42D577BCD}"/>
    <dgm:cxn modelId="{FF8AE4C4-8F8C-4FB1-B59C-7D8087F19D85}" srcId="{08A02B15-9464-4C01-BE41-DFADBA60848F}" destId="{0C8573A5-5CA0-49AD-906B-7DC84EE72BAD}" srcOrd="3" destOrd="0" parTransId="{0CBF959E-41F7-497B-888A-D5EF39C5CE95}" sibTransId="{79C4129E-3CEF-49BB-80FB-7A68E39199DD}"/>
    <dgm:cxn modelId="{019EA2D5-7E79-436C-B82D-DF44F9D1FE26}" srcId="{08A02B15-9464-4C01-BE41-DFADBA60848F}" destId="{EA906B08-80AF-462C-A78B-DB075BA27623}" srcOrd="2" destOrd="0" parTransId="{20C3219C-D472-4B58-BCF9-450608512E23}" sibTransId="{25B762AA-C69B-459F-A12F-87E2C16DDC5A}"/>
    <dgm:cxn modelId="{3E126EEC-7C7D-4B72-940E-66D77CA7D42C}" srcId="{08A02B15-9464-4C01-BE41-DFADBA60848F}" destId="{36089642-58D7-4EBC-8476-14E9B32D8B72}" srcOrd="1" destOrd="0" parTransId="{F6D273BD-1B36-4CD1-8A6F-F13FA6BC9E70}" sibTransId="{91A2BD11-D034-424E-B6B9-752290B744AC}"/>
    <dgm:cxn modelId="{30C998ED-4F06-4EB4-80EB-690F679F179B}" type="presOf" srcId="{36089642-58D7-4EBC-8476-14E9B32D8B72}" destId="{D6EF4E23-FC06-4A42-8AF5-20CC3F65D75F}" srcOrd="0" destOrd="0" presId="urn:microsoft.com/office/officeart/2018/2/layout/IconVerticalSolidList"/>
    <dgm:cxn modelId="{CBB535BF-0D92-4891-858B-2DE42AE7AAD8}" type="presParOf" srcId="{5AAFC553-C3DC-4FF2-A58D-A87E434CF461}" destId="{620C8409-1BFD-4CA9-A55D-1722B90E6FBA}" srcOrd="0" destOrd="0" presId="urn:microsoft.com/office/officeart/2018/2/layout/IconVerticalSolidList"/>
    <dgm:cxn modelId="{22289177-C91C-4501-9360-546BB106A74F}" type="presParOf" srcId="{620C8409-1BFD-4CA9-A55D-1722B90E6FBA}" destId="{9EAE1644-EAC9-41C6-AFB4-F0CB0CA0AFA2}" srcOrd="0" destOrd="0" presId="urn:microsoft.com/office/officeart/2018/2/layout/IconVerticalSolidList"/>
    <dgm:cxn modelId="{BA407F4B-2D41-45BE-9868-81396B6ECB6D}" type="presParOf" srcId="{620C8409-1BFD-4CA9-A55D-1722B90E6FBA}" destId="{E3EFFA04-01A4-4E26-9DF3-AEC5582F59F1}" srcOrd="1" destOrd="0" presId="urn:microsoft.com/office/officeart/2018/2/layout/IconVerticalSolidList"/>
    <dgm:cxn modelId="{1884B885-DFD3-4308-92D2-344F1FD228B7}" type="presParOf" srcId="{620C8409-1BFD-4CA9-A55D-1722B90E6FBA}" destId="{E3220477-3B6B-4854-92CD-893F2E745E90}" srcOrd="2" destOrd="0" presId="urn:microsoft.com/office/officeart/2018/2/layout/IconVerticalSolidList"/>
    <dgm:cxn modelId="{553F6BD7-F6BD-4C85-99F7-22D56AFFD0EB}" type="presParOf" srcId="{620C8409-1BFD-4CA9-A55D-1722B90E6FBA}" destId="{CD0328CD-A5CA-4CBB-B2F0-0A768DC8D1A9}" srcOrd="3" destOrd="0" presId="urn:microsoft.com/office/officeart/2018/2/layout/IconVerticalSolidList"/>
    <dgm:cxn modelId="{F283791B-A477-47FA-AE75-D3D39C2D9450}" type="presParOf" srcId="{5AAFC553-C3DC-4FF2-A58D-A87E434CF461}" destId="{246EB8E3-3947-46E7-9B4D-C9049FB6C349}" srcOrd="1" destOrd="0" presId="urn:microsoft.com/office/officeart/2018/2/layout/IconVerticalSolidList"/>
    <dgm:cxn modelId="{DCCC6FB4-CD05-401B-BDD1-A4F2E0D49E81}" type="presParOf" srcId="{5AAFC553-C3DC-4FF2-A58D-A87E434CF461}" destId="{FF355145-A176-4107-9C85-4D7E86D3EC97}" srcOrd="2" destOrd="0" presId="urn:microsoft.com/office/officeart/2018/2/layout/IconVerticalSolidList"/>
    <dgm:cxn modelId="{2B4C3201-D363-4CF5-BE2E-6155CC6C3A7B}" type="presParOf" srcId="{FF355145-A176-4107-9C85-4D7E86D3EC97}" destId="{F20BE8E1-BC80-4CF3-B7B2-332B791B22C4}" srcOrd="0" destOrd="0" presId="urn:microsoft.com/office/officeart/2018/2/layout/IconVerticalSolidList"/>
    <dgm:cxn modelId="{5C78E61D-ABC8-4771-A726-1842365432CD}" type="presParOf" srcId="{FF355145-A176-4107-9C85-4D7E86D3EC97}" destId="{171188DF-400A-419D-B9B8-5C75ED4ACD18}" srcOrd="1" destOrd="0" presId="urn:microsoft.com/office/officeart/2018/2/layout/IconVerticalSolidList"/>
    <dgm:cxn modelId="{5A034677-0758-47E5-A0AE-21E7B03F4352}" type="presParOf" srcId="{FF355145-A176-4107-9C85-4D7E86D3EC97}" destId="{FA4D7734-9787-4EFA-AE4F-BED6B5CFA446}" srcOrd="2" destOrd="0" presId="urn:microsoft.com/office/officeart/2018/2/layout/IconVerticalSolidList"/>
    <dgm:cxn modelId="{FF3592F6-8FA5-4A2F-99ED-7CFC1942B16F}" type="presParOf" srcId="{FF355145-A176-4107-9C85-4D7E86D3EC97}" destId="{D6EF4E23-FC06-4A42-8AF5-20CC3F65D75F}" srcOrd="3" destOrd="0" presId="urn:microsoft.com/office/officeart/2018/2/layout/IconVerticalSolidList"/>
    <dgm:cxn modelId="{6BADA6E7-6BD7-45F2-AC63-955CF84A50C6}" type="presParOf" srcId="{5AAFC553-C3DC-4FF2-A58D-A87E434CF461}" destId="{1223E7AE-2A8F-4DAC-B4AE-C382A530B7AC}" srcOrd="3" destOrd="0" presId="urn:microsoft.com/office/officeart/2018/2/layout/IconVerticalSolidList"/>
    <dgm:cxn modelId="{E8ACB67E-C26B-4BBE-87FD-FEA2306F1CE2}" type="presParOf" srcId="{5AAFC553-C3DC-4FF2-A58D-A87E434CF461}" destId="{36B6F60B-E52B-43A5-ACF4-BD2AA36E2877}" srcOrd="4" destOrd="0" presId="urn:microsoft.com/office/officeart/2018/2/layout/IconVerticalSolidList"/>
    <dgm:cxn modelId="{ED3683B0-25E7-4D2D-859E-570BA992851C}" type="presParOf" srcId="{36B6F60B-E52B-43A5-ACF4-BD2AA36E2877}" destId="{EC86789D-BFF1-49FD-A61A-9A3B097FC0CE}" srcOrd="0" destOrd="0" presId="urn:microsoft.com/office/officeart/2018/2/layout/IconVerticalSolidList"/>
    <dgm:cxn modelId="{9A991FEB-8DAC-4468-A61D-F428F676C31A}" type="presParOf" srcId="{36B6F60B-E52B-43A5-ACF4-BD2AA36E2877}" destId="{DD7635FF-A111-44F3-9143-BA9A7E7EAA2B}" srcOrd="1" destOrd="0" presId="urn:microsoft.com/office/officeart/2018/2/layout/IconVerticalSolidList"/>
    <dgm:cxn modelId="{F5505853-7D1A-4191-8375-7BFD3144034A}" type="presParOf" srcId="{36B6F60B-E52B-43A5-ACF4-BD2AA36E2877}" destId="{F5793BB6-6C62-4B41-905D-7854EC668952}" srcOrd="2" destOrd="0" presId="urn:microsoft.com/office/officeart/2018/2/layout/IconVerticalSolidList"/>
    <dgm:cxn modelId="{D6ED96BB-5FB4-4664-8589-D5CB253A409B}" type="presParOf" srcId="{36B6F60B-E52B-43A5-ACF4-BD2AA36E2877}" destId="{B27808DD-9212-4E1E-8057-88FEC59D6070}" srcOrd="3" destOrd="0" presId="urn:microsoft.com/office/officeart/2018/2/layout/IconVerticalSolidList"/>
    <dgm:cxn modelId="{69429EC0-E447-401B-A9A2-77F192098F19}" type="presParOf" srcId="{5AAFC553-C3DC-4FF2-A58D-A87E434CF461}" destId="{A0C401EA-3F02-4B5F-AC25-744D6446EB18}" srcOrd="5" destOrd="0" presId="urn:microsoft.com/office/officeart/2018/2/layout/IconVerticalSolidList"/>
    <dgm:cxn modelId="{A7845E81-087E-4039-9927-ABC4BB040F5C}" type="presParOf" srcId="{5AAFC553-C3DC-4FF2-A58D-A87E434CF461}" destId="{802887BF-107D-435C-9250-986C7931EC85}" srcOrd="6" destOrd="0" presId="urn:microsoft.com/office/officeart/2018/2/layout/IconVerticalSolidList"/>
    <dgm:cxn modelId="{24A2C47D-7389-4389-95FB-DDADD07863F8}" type="presParOf" srcId="{802887BF-107D-435C-9250-986C7931EC85}" destId="{B11DB568-22B9-4817-A4D6-5C095ABA7275}" srcOrd="0" destOrd="0" presId="urn:microsoft.com/office/officeart/2018/2/layout/IconVerticalSolidList"/>
    <dgm:cxn modelId="{7B7C52A2-7DE4-453A-9906-FD2051C3C0D2}" type="presParOf" srcId="{802887BF-107D-435C-9250-986C7931EC85}" destId="{DBC7FB59-784D-4732-B41E-9EF6A90CD49C}" srcOrd="1" destOrd="0" presId="urn:microsoft.com/office/officeart/2018/2/layout/IconVerticalSolidList"/>
    <dgm:cxn modelId="{386FE765-4132-411E-BB1B-DD62E39134F5}" type="presParOf" srcId="{802887BF-107D-435C-9250-986C7931EC85}" destId="{6CAB8320-696F-40B2-BE65-3ED6B4142C75}" srcOrd="2" destOrd="0" presId="urn:microsoft.com/office/officeart/2018/2/layout/IconVerticalSolidList"/>
    <dgm:cxn modelId="{4406B978-0044-4B5F-BF5C-85D857DE3BAB}" type="presParOf" srcId="{802887BF-107D-435C-9250-986C7931EC85}" destId="{AF12921F-C5AE-4FFC-B86F-3B3C2AACBA3D}" srcOrd="3" destOrd="0" presId="urn:microsoft.com/office/officeart/2018/2/layout/IconVerticalSolidList"/>
    <dgm:cxn modelId="{8F9B4B8E-872F-47A3-9E5D-A554099360E1}" type="presParOf" srcId="{5AAFC553-C3DC-4FF2-A58D-A87E434CF461}" destId="{F87888A4-7E4A-49AA-9E81-B4A23355F8DC}" srcOrd="7" destOrd="0" presId="urn:microsoft.com/office/officeart/2018/2/layout/IconVerticalSolidList"/>
    <dgm:cxn modelId="{0BFFA009-1F65-452A-9EA4-E796F9C5A4C9}" type="presParOf" srcId="{5AAFC553-C3DC-4FF2-A58D-A87E434CF461}" destId="{274416CD-E4C6-4C38-9EA3-951E9B43CEC1}" srcOrd="8" destOrd="0" presId="urn:microsoft.com/office/officeart/2018/2/layout/IconVerticalSolidList"/>
    <dgm:cxn modelId="{C93B77A4-7513-43D2-9E5C-F83F4DA9E3F0}" type="presParOf" srcId="{274416CD-E4C6-4C38-9EA3-951E9B43CEC1}" destId="{E002292B-327E-4A8B-A881-32929A388CE5}" srcOrd="0" destOrd="0" presId="urn:microsoft.com/office/officeart/2018/2/layout/IconVerticalSolidList"/>
    <dgm:cxn modelId="{6F47F4C9-E8FF-4994-8D2E-76F39C07B403}" type="presParOf" srcId="{274416CD-E4C6-4C38-9EA3-951E9B43CEC1}" destId="{7628568B-A3AA-48BC-AB52-DF39E17844A0}" srcOrd="1" destOrd="0" presId="urn:microsoft.com/office/officeart/2018/2/layout/IconVerticalSolidList"/>
    <dgm:cxn modelId="{81CC1959-50F1-4B19-9207-364484D1272E}" type="presParOf" srcId="{274416CD-E4C6-4C38-9EA3-951E9B43CEC1}" destId="{F6E1CAAA-753F-48F8-B284-3F8D1F9277A4}" srcOrd="2" destOrd="0" presId="urn:microsoft.com/office/officeart/2018/2/layout/IconVerticalSolidList"/>
    <dgm:cxn modelId="{F13EEB3A-344C-492E-9F5C-A9D18B9612F4}" type="presParOf" srcId="{274416CD-E4C6-4C38-9EA3-951E9B43CEC1}" destId="{2904FE58-1ACC-46B0-91D0-56263226E19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507C35-7864-4C0E-8D4C-027B1AC0EA0B}"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94E38213-7543-4D30-BD75-CEA5880F4BEA}">
      <dgm:prSet phldrT="[Text]"/>
      <dgm:spPr/>
      <dgm:t>
        <a:bodyPr/>
        <a:lstStyle/>
        <a:p>
          <a:pPr marL="0" indent="0">
            <a:tabLst>
              <a:tab pos="280988" algn="l"/>
            </a:tabLst>
          </a:pPr>
          <a:r>
            <a:rPr lang="en-US" dirty="0"/>
            <a:t>Renewal </a:t>
          </a:r>
        </a:p>
      </dgm:t>
    </dgm:pt>
    <dgm:pt modelId="{5B9B9201-516D-4FDF-BBD3-3D4270227B04}" type="parTrans" cxnId="{07AE2B4D-BDC7-4EF3-8D58-8C9060A99567}">
      <dgm:prSet/>
      <dgm:spPr/>
      <dgm:t>
        <a:bodyPr/>
        <a:lstStyle/>
        <a:p>
          <a:endParaRPr lang="en-US"/>
        </a:p>
      </dgm:t>
    </dgm:pt>
    <dgm:pt modelId="{556075A6-4D41-4A0B-A25E-05C1A47C836A}" type="sibTrans" cxnId="{07AE2B4D-BDC7-4EF3-8D58-8C9060A99567}">
      <dgm:prSet/>
      <dgm:spPr/>
      <dgm:t>
        <a:bodyPr/>
        <a:lstStyle/>
        <a:p>
          <a:endParaRPr lang="en-US"/>
        </a:p>
      </dgm:t>
    </dgm:pt>
    <dgm:pt modelId="{1E9A15EC-FF4D-4C35-9ED5-F6CB6B6E61C9}">
      <dgm:prSet phldrT="[Text]"/>
      <dgm:spPr/>
      <dgm:t>
        <a:bodyPr/>
        <a:lstStyle/>
        <a:p>
          <a:pPr>
            <a:buFont typeface="Wingdings" panose="05000000000000000000" pitchFamily="2" charset="2"/>
            <a:buChar char="§"/>
          </a:pPr>
          <a:r>
            <a:rPr lang="en-US" dirty="0">
              <a:solidFill>
                <a:schemeClr val="accent6"/>
              </a:solidFill>
            </a:rPr>
            <a:t>Required every 2 years </a:t>
          </a:r>
        </a:p>
      </dgm:t>
    </dgm:pt>
    <dgm:pt modelId="{3F0024F0-9B0A-42D5-9E5F-99F141D3942B}" type="parTrans" cxnId="{CFDE478F-CCF7-46A5-AEEE-78C6FEA3607B}">
      <dgm:prSet/>
      <dgm:spPr/>
      <dgm:t>
        <a:bodyPr/>
        <a:lstStyle/>
        <a:p>
          <a:endParaRPr lang="en-US"/>
        </a:p>
      </dgm:t>
    </dgm:pt>
    <dgm:pt modelId="{A8813189-0017-4CCA-A3B1-1F999C5F3A00}" type="sibTrans" cxnId="{CFDE478F-CCF7-46A5-AEEE-78C6FEA3607B}">
      <dgm:prSet/>
      <dgm:spPr/>
      <dgm:t>
        <a:bodyPr/>
        <a:lstStyle/>
        <a:p>
          <a:endParaRPr lang="en-US"/>
        </a:p>
      </dgm:t>
    </dgm:pt>
    <dgm:pt modelId="{AA7F9B03-30F2-4871-9099-653F5B90783A}">
      <dgm:prSet phldrT="[Text]"/>
      <dgm:spPr/>
      <dgm:t>
        <a:bodyPr/>
        <a:lstStyle/>
        <a:p>
          <a:r>
            <a:rPr lang="en-US" dirty="0"/>
            <a:t>Reinstatement</a:t>
          </a:r>
        </a:p>
      </dgm:t>
    </dgm:pt>
    <dgm:pt modelId="{013DAD2B-6590-4467-925A-38021F5BDE22}" type="parTrans" cxnId="{5A43C9D1-0D5A-4406-B609-E72DFABB4FB9}">
      <dgm:prSet/>
      <dgm:spPr/>
      <dgm:t>
        <a:bodyPr/>
        <a:lstStyle/>
        <a:p>
          <a:endParaRPr lang="en-US"/>
        </a:p>
      </dgm:t>
    </dgm:pt>
    <dgm:pt modelId="{70581EEA-3C0C-4907-A5EB-A4E1AA427F6C}" type="sibTrans" cxnId="{5A43C9D1-0D5A-4406-B609-E72DFABB4FB9}">
      <dgm:prSet/>
      <dgm:spPr/>
      <dgm:t>
        <a:bodyPr/>
        <a:lstStyle/>
        <a:p>
          <a:endParaRPr lang="en-US"/>
        </a:p>
      </dgm:t>
    </dgm:pt>
    <dgm:pt modelId="{1163602A-3C53-4D1E-A652-918A46AFD59D}">
      <dgm:prSet phldrT="[Text]"/>
      <dgm:spPr/>
      <dgm:t>
        <a:bodyPr/>
        <a:lstStyle/>
        <a:p>
          <a:pPr>
            <a:buFont typeface="Wingdings" panose="05000000000000000000" pitchFamily="2" charset="2"/>
            <a:buChar char="§"/>
          </a:pPr>
          <a:r>
            <a:rPr lang="en-US" dirty="0">
              <a:solidFill>
                <a:schemeClr val="accent6"/>
              </a:solidFill>
            </a:rPr>
            <a:t>Expired &lt; 2 years </a:t>
          </a:r>
        </a:p>
      </dgm:t>
    </dgm:pt>
    <dgm:pt modelId="{313DF45B-03B0-4A33-ACEB-14988ECA332D}" type="parTrans" cxnId="{F0E96FCC-A293-4B30-86B2-5AE136707587}">
      <dgm:prSet/>
      <dgm:spPr/>
      <dgm:t>
        <a:bodyPr/>
        <a:lstStyle/>
        <a:p>
          <a:endParaRPr lang="en-US"/>
        </a:p>
      </dgm:t>
    </dgm:pt>
    <dgm:pt modelId="{95061B98-1826-40E4-9644-9C8D3B87B7ED}" type="sibTrans" cxnId="{F0E96FCC-A293-4B30-86B2-5AE136707587}">
      <dgm:prSet/>
      <dgm:spPr/>
      <dgm:t>
        <a:bodyPr/>
        <a:lstStyle/>
        <a:p>
          <a:endParaRPr lang="en-US"/>
        </a:p>
      </dgm:t>
    </dgm:pt>
    <dgm:pt modelId="{B2A4924C-3467-48F4-9189-45F1DF90BB85}">
      <dgm:prSet phldrT="[Text]"/>
      <dgm:spPr/>
      <dgm:t>
        <a:bodyPr/>
        <a:lstStyle/>
        <a:p>
          <a:pPr>
            <a:buFont typeface="Wingdings" panose="05000000000000000000" pitchFamily="2" charset="2"/>
            <a:buChar char="§"/>
          </a:pPr>
          <a:r>
            <a:rPr lang="en-US" dirty="0">
              <a:solidFill>
                <a:schemeClr val="accent6"/>
              </a:solidFill>
            </a:rPr>
            <a:t>Reinstatement fee incurred </a:t>
          </a:r>
        </a:p>
      </dgm:t>
    </dgm:pt>
    <dgm:pt modelId="{CC2177AE-6D33-4CC4-8473-C88535CD950F}" type="parTrans" cxnId="{CA9CB70B-FF63-4031-928E-7ED5C64BC9F2}">
      <dgm:prSet/>
      <dgm:spPr/>
      <dgm:t>
        <a:bodyPr/>
        <a:lstStyle/>
        <a:p>
          <a:endParaRPr lang="en-US"/>
        </a:p>
      </dgm:t>
    </dgm:pt>
    <dgm:pt modelId="{E86C9B61-F3E9-4814-B627-85C2B0E08CB9}" type="sibTrans" cxnId="{CA9CB70B-FF63-4031-928E-7ED5C64BC9F2}">
      <dgm:prSet/>
      <dgm:spPr/>
      <dgm:t>
        <a:bodyPr/>
        <a:lstStyle/>
        <a:p>
          <a:endParaRPr lang="en-US"/>
        </a:p>
      </dgm:t>
    </dgm:pt>
    <dgm:pt modelId="{9F005BC7-A111-48EF-B32D-D1480D83CF36}">
      <dgm:prSet phldrT="[Text]"/>
      <dgm:spPr/>
      <dgm:t>
        <a:bodyPr/>
        <a:lstStyle/>
        <a:p>
          <a:pPr marL="0" indent="0">
            <a:tabLst>
              <a:tab pos="280988" algn="l"/>
              <a:tab pos="804863" algn="l"/>
            </a:tabLst>
          </a:pPr>
          <a:r>
            <a:rPr lang="en-US" dirty="0"/>
            <a:t>Restoration    </a:t>
          </a:r>
        </a:p>
      </dgm:t>
    </dgm:pt>
    <dgm:pt modelId="{B37C51AB-4A64-4BDC-B386-E8311DC13E5F}" type="parTrans" cxnId="{079DBE8B-764D-4CDF-AE88-E01C7F47AD41}">
      <dgm:prSet/>
      <dgm:spPr/>
      <dgm:t>
        <a:bodyPr/>
        <a:lstStyle/>
        <a:p>
          <a:endParaRPr lang="en-US"/>
        </a:p>
      </dgm:t>
    </dgm:pt>
    <dgm:pt modelId="{013DB996-4304-4891-BDE2-F30AB9849DAB}" type="sibTrans" cxnId="{079DBE8B-764D-4CDF-AE88-E01C7F47AD41}">
      <dgm:prSet/>
      <dgm:spPr/>
      <dgm:t>
        <a:bodyPr/>
        <a:lstStyle/>
        <a:p>
          <a:endParaRPr lang="en-US"/>
        </a:p>
      </dgm:t>
    </dgm:pt>
    <dgm:pt modelId="{CD9A43D9-B28F-47BE-A906-0A9AB22818B2}">
      <dgm:prSet phldrT="[Text]"/>
      <dgm:spPr/>
      <dgm:t>
        <a:bodyPr/>
        <a:lstStyle/>
        <a:p>
          <a:pPr>
            <a:buFont typeface="Wingdings" panose="05000000000000000000" pitchFamily="2" charset="2"/>
            <a:buChar char="§"/>
          </a:pPr>
          <a:r>
            <a:rPr lang="en-US" dirty="0">
              <a:solidFill>
                <a:schemeClr val="accent6"/>
              </a:solidFill>
            </a:rPr>
            <a:t>Expired &gt; 2 years </a:t>
          </a:r>
        </a:p>
      </dgm:t>
    </dgm:pt>
    <dgm:pt modelId="{3067C8FA-25E1-48CE-A715-4C1AB0306919}" type="parTrans" cxnId="{99767081-39CB-40DA-BB29-64158B0DA538}">
      <dgm:prSet/>
      <dgm:spPr/>
      <dgm:t>
        <a:bodyPr/>
        <a:lstStyle/>
        <a:p>
          <a:endParaRPr lang="en-US"/>
        </a:p>
      </dgm:t>
    </dgm:pt>
    <dgm:pt modelId="{BC73B9A9-B7DB-41EF-8EBA-0661E9AF7F70}" type="sibTrans" cxnId="{99767081-39CB-40DA-BB29-64158B0DA538}">
      <dgm:prSet/>
      <dgm:spPr/>
      <dgm:t>
        <a:bodyPr/>
        <a:lstStyle/>
        <a:p>
          <a:endParaRPr lang="en-US"/>
        </a:p>
      </dgm:t>
    </dgm:pt>
    <dgm:pt modelId="{437B7D98-068D-4190-AA03-244DB734A06F}">
      <dgm:prSet phldrT="[Text]"/>
      <dgm:spPr/>
      <dgm:t>
        <a:bodyPr/>
        <a:lstStyle/>
        <a:p>
          <a:pPr>
            <a:buFont typeface="Wingdings" panose="05000000000000000000" pitchFamily="2" charset="2"/>
            <a:buChar char="§"/>
          </a:pPr>
          <a:r>
            <a:rPr lang="en-US" dirty="0">
              <a:solidFill>
                <a:schemeClr val="accent6"/>
              </a:solidFill>
            </a:rPr>
            <a:t>Restoration fee incurred</a:t>
          </a:r>
        </a:p>
      </dgm:t>
    </dgm:pt>
    <dgm:pt modelId="{EBA9151D-BEB9-4A94-8864-2179C8B758D7}" type="parTrans" cxnId="{ED83E7ED-F70F-4635-B213-DDA35BB1D7FF}">
      <dgm:prSet/>
      <dgm:spPr/>
      <dgm:t>
        <a:bodyPr/>
        <a:lstStyle/>
        <a:p>
          <a:endParaRPr lang="en-US"/>
        </a:p>
      </dgm:t>
    </dgm:pt>
    <dgm:pt modelId="{E3625068-6EEA-44EB-9C4D-5CC430E9512F}" type="sibTrans" cxnId="{ED83E7ED-F70F-4635-B213-DDA35BB1D7FF}">
      <dgm:prSet/>
      <dgm:spPr/>
      <dgm:t>
        <a:bodyPr/>
        <a:lstStyle/>
        <a:p>
          <a:endParaRPr lang="en-US"/>
        </a:p>
      </dgm:t>
    </dgm:pt>
    <dgm:pt modelId="{CA6564D0-E21E-4A54-B623-B87A980082F2}">
      <dgm:prSet phldrT="[Text]"/>
      <dgm:spPr/>
      <dgm:t>
        <a:bodyPr/>
        <a:lstStyle/>
        <a:p>
          <a:pPr>
            <a:buFont typeface="Wingdings" panose="05000000000000000000" pitchFamily="2" charset="2"/>
            <a:buChar char="§"/>
          </a:pPr>
          <a:r>
            <a:rPr lang="en-US" dirty="0">
              <a:solidFill>
                <a:schemeClr val="accent6"/>
              </a:solidFill>
            </a:rPr>
            <a:t>Background check required</a:t>
          </a:r>
        </a:p>
      </dgm:t>
    </dgm:pt>
    <dgm:pt modelId="{ADD641EF-A977-4B47-A69E-A9C24103EAE5}" type="parTrans" cxnId="{B553F629-9405-4136-9F66-2FAD7D4A3E11}">
      <dgm:prSet/>
      <dgm:spPr/>
      <dgm:t>
        <a:bodyPr/>
        <a:lstStyle/>
        <a:p>
          <a:endParaRPr lang="en-US"/>
        </a:p>
      </dgm:t>
    </dgm:pt>
    <dgm:pt modelId="{8B60558C-B2CA-4DC1-9CEC-7F47AD4B673B}" type="sibTrans" cxnId="{B553F629-9405-4136-9F66-2FAD7D4A3E11}">
      <dgm:prSet/>
      <dgm:spPr/>
      <dgm:t>
        <a:bodyPr/>
        <a:lstStyle/>
        <a:p>
          <a:endParaRPr lang="en-US"/>
        </a:p>
      </dgm:t>
    </dgm:pt>
    <dgm:pt modelId="{5DE01DC4-3836-475A-9B9E-7D8CF33BC203}">
      <dgm:prSet phldrT="[Text]"/>
      <dgm:spPr/>
      <dgm:t>
        <a:bodyPr/>
        <a:lstStyle/>
        <a:p>
          <a:pPr>
            <a:buFont typeface="Wingdings" panose="05000000000000000000" pitchFamily="2" charset="2"/>
            <a:buChar char="§"/>
          </a:pPr>
          <a:r>
            <a:rPr lang="en-US" dirty="0">
              <a:solidFill>
                <a:schemeClr val="accent6"/>
              </a:solidFill>
            </a:rPr>
            <a:t>Board may require additional training or examination </a:t>
          </a:r>
        </a:p>
      </dgm:t>
    </dgm:pt>
    <dgm:pt modelId="{FC5BDC1E-8211-4336-A9D5-7B844F641DA8}" type="parTrans" cxnId="{DC9725B8-327D-4553-8BCF-2D9294DEFA00}">
      <dgm:prSet/>
      <dgm:spPr/>
      <dgm:t>
        <a:bodyPr/>
        <a:lstStyle/>
        <a:p>
          <a:endParaRPr lang="en-US"/>
        </a:p>
      </dgm:t>
    </dgm:pt>
    <dgm:pt modelId="{DABB425F-6748-4EDC-A0BC-7704939E3F1D}" type="sibTrans" cxnId="{DC9725B8-327D-4553-8BCF-2D9294DEFA00}">
      <dgm:prSet/>
      <dgm:spPr/>
      <dgm:t>
        <a:bodyPr/>
        <a:lstStyle/>
        <a:p>
          <a:endParaRPr lang="en-US"/>
        </a:p>
      </dgm:t>
    </dgm:pt>
    <dgm:pt modelId="{26109800-DE74-4749-BDE0-30DD62D749E3}">
      <dgm:prSet phldrT="[Text]"/>
      <dgm:spPr/>
      <dgm:t>
        <a:bodyPr/>
        <a:lstStyle/>
        <a:p>
          <a:pPr marL="0" indent="0">
            <a:buFont typeface="Wingdings" panose="05000000000000000000" pitchFamily="2" charset="2"/>
            <a:buChar char="§"/>
          </a:pPr>
          <a:r>
            <a:rPr lang="en-US" dirty="0">
              <a:solidFill>
                <a:schemeClr val="accent6"/>
              </a:solidFill>
            </a:rPr>
            <a:t> Licensed after 10/17/19 - based on date of      issuance</a:t>
          </a:r>
        </a:p>
      </dgm:t>
    </dgm:pt>
    <dgm:pt modelId="{20FA0689-ABC8-4520-BFD5-DE86834F18CA}" type="parTrans" cxnId="{0FB8B7A1-6F3A-4A92-A87A-2343E2397012}">
      <dgm:prSet/>
      <dgm:spPr/>
      <dgm:t>
        <a:bodyPr/>
        <a:lstStyle/>
        <a:p>
          <a:endParaRPr lang="en-US"/>
        </a:p>
      </dgm:t>
    </dgm:pt>
    <dgm:pt modelId="{F42BB039-6AD8-401B-B410-2385409E4ADB}" type="sibTrans" cxnId="{0FB8B7A1-6F3A-4A92-A87A-2343E2397012}">
      <dgm:prSet/>
      <dgm:spPr/>
      <dgm:t>
        <a:bodyPr/>
        <a:lstStyle/>
        <a:p>
          <a:endParaRPr lang="en-US"/>
        </a:p>
      </dgm:t>
    </dgm:pt>
    <dgm:pt modelId="{43E5B1D8-1EBD-4B93-8813-764FAA1E944E}" type="pres">
      <dgm:prSet presAssocID="{E9507C35-7864-4C0E-8D4C-027B1AC0EA0B}" presName="linear" presStyleCnt="0">
        <dgm:presLayoutVars>
          <dgm:animLvl val="lvl"/>
          <dgm:resizeHandles val="exact"/>
        </dgm:presLayoutVars>
      </dgm:prSet>
      <dgm:spPr/>
    </dgm:pt>
    <dgm:pt modelId="{787F45C9-0C49-476D-A2E6-F7BFF1F3CF17}" type="pres">
      <dgm:prSet presAssocID="{94E38213-7543-4D30-BD75-CEA5880F4BEA}" presName="parentText" presStyleLbl="node1" presStyleIdx="0" presStyleCnt="3">
        <dgm:presLayoutVars>
          <dgm:chMax val="0"/>
          <dgm:bulletEnabled val="1"/>
        </dgm:presLayoutVars>
      </dgm:prSet>
      <dgm:spPr/>
    </dgm:pt>
    <dgm:pt modelId="{E36DE8BC-3D53-418F-91FC-544A7AD75DDF}" type="pres">
      <dgm:prSet presAssocID="{94E38213-7543-4D30-BD75-CEA5880F4BEA}" presName="childText" presStyleLbl="revTx" presStyleIdx="0" presStyleCnt="3">
        <dgm:presLayoutVars>
          <dgm:bulletEnabled val="1"/>
        </dgm:presLayoutVars>
      </dgm:prSet>
      <dgm:spPr/>
    </dgm:pt>
    <dgm:pt modelId="{0F3A321F-E8BF-4C98-9902-DAF3A4F314E2}" type="pres">
      <dgm:prSet presAssocID="{AA7F9B03-30F2-4871-9099-653F5B90783A}" presName="parentText" presStyleLbl="node1" presStyleIdx="1" presStyleCnt="3">
        <dgm:presLayoutVars>
          <dgm:chMax val="0"/>
          <dgm:bulletEnabled val="1"/>
        </dgm:presLayoutVars>
      </dgm:prSet>
      <dgm:spPr/>
    </dgm:pt>
    <dgm:pt modelId="{C85E5773-DDAB-4CA1-8EEB-E83DFF49AADC}" type="pres">
      <dgm:prSet presAssocID="{AA7F9B03-30F2-4871-9099-653F5B90783A}" presName="childText" presStyleLbl="revTx" presStyleIdx="1" presStyleCnt="3">
        <dgm:presLayoutVars>
          <dgm:bulletEnabled val="1"/>
        </dgm:presLayoutVars>
      </dgm:prSet>
      <dgm:spPr/>
    </dgm:pt>
    <dgm:pt modelId="{103C7D1F-3CC9-4A0A-929F-A71901C5E443}" type="pres">
      <dgm:prSet presAssocID="{9F005BC7-A111-48EF-B32D-D1480D83CF36}" presName="parentText" presStyleLbl="node1" presStyleIdx="2" presStyleCnt="3">
        <dgm:presLayoutVars>
          <dgm:chMax val="0"/>
          <dgm:bulletEnabled val="1"/>
        </dgm:presLayoutVars>
      </dgm:prSet>
      <dgm:spPr/>
    </dgm:pt>
    <dgm:pt modelId="{9BAD9D83-6E85-4720-9467-A4C8953F8899}" type="pres">
      <dgm:prSet presAssocID="{9F005BC7-A111-48EF-B32D-D1480D83CF36}" presName="childText" presStyleLbl="revTx" presStyleIdx="2" presStyleCnt="3">
        <dgm:presLayoutVars>
          <dgm:bulletEnabled val="1"/>
        </dgm:presLayoutVars>
      </dgm:prSet>
      <dgm:spPr/>
    </dgm:pt>
  </dgm:ptLst>
  <dgm:cxnLst>
    <dgm:cxn modelId="{2741B603-ACA8-4013-B417-4E5483204118}" type="presOf" srcId="{5DE01DC4-3836-475A-9B9E-7D8CF33BC203}" destId="{9BAD9D83-6E85-4720-9467-A4C8953F8899}" srcOrd="0" destOrd="3" presId="urn:microsoft.com/office/officeart/2005/8/layout/vList2"/>
    <dgm:cxn modelId="{CA9CB70B-FF63-4031-928E-7ED5C64BC9F2}" srcId="{AA7F9B03-30F2-4871-9099-653F5B90783A}" destId="{B2A4924C-3467-48F4-9189-45F1DF90BB85}" srcOrd="1" destOrd="0" parTransId="{CC2177AE-6D33-4CC4-8473-C88535CD950F}" sibTransId="{E86C9B61-F3E9-4814-B627-85C2B0E08CB9}"/>
    <dgm:cxn modelId="{A8C70B1B-03B4-4607-9920-A49E0ADFC3C5}" type="presOf" srcId="{94E38213-7543-4D30-BD75-CEA5880F4BEA}" destId="{787F45C9-0C49-476D-A2E6-F7BFF1F3CF17}" srcOrd="0" destOrd="0" presId="urn:microsoft.com/office/officeart/2005/8/layout/vList2"/>
    <dgm:cxn modelId="{A01CF322-9E54-43BC-8EF9-E315965A3ED1}" type="presOf" srcId="{437B7D98-068D-4190-AA03-244DB734A06F}" destId="{9BAD9D83-6E85-4720-9467-A4C8953F8899}" srcOrd="0" destOrd="1" presId="urn:microsoft.com/office/officeart/2005/8/layout/vList2"/>
    <dgm:cxn modelId="{B8CAD229-BDEE-4369-9E3F-AF669C6E43B6}" type="presOf" srcId="{1163602A-3C53-4D1E-A652-918A46AFD59D}" destId="{C85E5773-DDAB-4CA1-8EEB-E83DFF49AADC}" srcOrd="0" destOrd="0" presId="urn:microsoft.com/office/officeart/2005/8/layout/vList2"/>
    <dgm:cxn modelId="{B553F629-9405-4136-9F66-2FAD7D4A3E11}" srcId="{9F005BC7-A111-48EF-B32D-D1480D83CF36}" destId="{CA6564D0-E21E-4A54-B623-B87A980082F2}" srcOrd="2" destOrd="0" parTransId="{ADD641EF-A977-4B47-A69E-A9C24103EAE5}" sibTransId="{8B60558C-B2CA-4DC1-9CEC-7F47AD4B673B}"/>
    <dgm:cxn modelId="{AF4DBE40-21A5-4B4B-AD02-B1AE23A09C21}" type="presOf" srcId="{26109800-DE74-4749-BDE0-30DD62D749E3}" destId="{E36DE8BC-3D53-418F-91FC-544A7AD75DDF}" srcOrd="0" destOrd="1" presId="urn:microsoft.com/office/officeart/2005/8/layout/vList2"/>
    <dgm:cxn modelId="{E1C7855C-7172-4C7F-8048-847CE896BA14}" type="presOf" srcId="{B2A4924C-3467-48F4-9189-45F1DF90BB85}" destId="{C85E5773-DDAB-4CA1-8EEB-E83DFF49AADC}" srcOrd="0" destOrd="1" presId="urn:microsoft.com/office/officeart/2005/8/layout/vList2"/>
    <dgm:cxn modelId="{07AE2B4D-BDC7-4EF3-8D58-8C9060A99567}" srcId="{E9507C35-7864-4C0E-8D4C-027B1AC0EA0B}" destId="{94E38213-7543-4D30-BD75-CEA5880F4BEA}" srcOrd="0" destOrd="0" parTransId="{5B9B9201-516D-4FDF-BBD3-3D4270227B04}" sibTransId="{556075A6-4D41-4A0B-A25E-05C1A47C836A}"/>
    <dgm:cxn modelId="{AF26DC57-150A-4F0C-AAF1-34656766C7D5}" type="presOf" srcId="{9F005BC7-A111-48EF-B32D-D1480D83CF36}" destId="{103C7D1F-3CC9-4A0A-929F-A71901C5E443}" srcOrd="0" destOrd="0" presId="urn:microsoft.com/office/officeart/2005/8/layout/vList2"/>
    <dgm:cxn modelId="{99767081-39CB-40DA-BB29-64158B0DA538}" srcId="{9F005BC7-A111-48EF-B32D-D1480D83CF36}" destId="{CD9A43D9-B28F-47BE-A906-0A9AB22818B2}" srcOrd="0" destOrd="0" parTransId="{3067C8FA-25E1-48CE-A715-4C1AB0306919}" sibTransId="{BC73B9A9-B7DB-41EF-8EBA-0661E9AF7F70}"/>
    <dgm:cxn modelId="{079DBE8B-764D-4CDF-AE88-E01C7F47AD41}" srcId="{E9507C35-7864-4C0E-8D4C-027B1AC0EA0B}" destId="{9F005BC7-A111-48EF-B32D-D1480D83CF36}" srcOrd="2" destOrd="0" parTransId="{B37C51AB-4A64-4BDC-B386-E8311DC13E5F}" sibTransId="{013DB996-4304-4891-BDE2-F30AB9849DAB}"/>
    <dgm:cxn modelId="{D010A68C-CFA8-40CA-BB88-175E0981A470}" type="presOf" srcId="{CD9A43D9-B28F-47BE-A906-0A9AB22818B2}" destId="{9BAD9D83-6E85-4720-9467-A4C8953F8899}" srcOrd="0" destOrd="0" presId="urn:microsoft.com/office/officeart/2005/8/layout/vList2"/>
    <dgm:cxn modelId="{CFDE478F-CCF7-46A5-AEEE-78C6FEA3607B}" srcId="{94E38213-7543-4D30-BD75-CEA5880F4BEA}" destId="{1E9A15EC-FF4D-4C35-9ED5-F6CB6B6E61C9}" srcOrd="0" destOrd="0" parTransId="{3F0024F0-9B0A-42D5-9E5F-99F141D3942B}" sibTransId="{A8813189-0017-4CCA-A3B1-1F999C5F3A00}"/>
    <dgm:cxn modelId="{0FB8B7A1-6F3A-4A92-A87A-2343E2397012}" srcId="{94E38213-7543-4D30-BD75-CEA5880F4BEA}" destId="{26109800-DE74-4749-BDE0-30DD62D749E3}" srcOrd="1" destOrd="0" parTransId="{20FA0689-ABC8-4520-BFD5-DE86834F18CA}" sibTransId="{F42BB039-6AD8-401B-B410-2385409E4ADB}"/>
    <dgm:cxn modelId="{3541CCA2-1930-4690-86F9-3114258AAB5C}" type="presOf" srcId="{AA7F9B03-30F2-4871-9099-653F5B90783A}" destId="{0F3A321F-E8BF-4C98-9902-DAF3A4F314E2}" srcOrd="0" destOrd="0" presId="urn:microsoft.com/office/officeart/2005/8/layout/vList2"/>
    <dgm:cxn modelId="{DC9725B8-327D-4553-8BCF-2D9294DEFA00}" srcId="{9F005BC7-A111-48EF-B32D-D1480D83CF36}" destId="{5DE01DC4-3836-475A-9B9E-7D8CF33BC203}" srcOrd="3" destOrd="0" parTransId="{FC5BDC1E-8211-4336-A9D5-7B844F641DA8}" sibTransId="{DABB425F-6748-4EDC-A0BC-7704939E3F1D}"/>
    <dgm:cxn modelId="{1D5389BB-F9B9-4F30-90C3-E01094C982E0}" type="presOf" srcId="{E9507C35-7864-4C0E-8D4C-027B1AC0EA0B}" destId="{43E5B1D8-1EBD-4B93-8813-764FAA1E944E}" srcOrd="0" destOrd="0" presId="urn:microsoft.com/office/officeart/2005/8/layout/vList2"/>
    <dgm:cxn modelId="{F0E96FCC-A293-4B30-86B2-5AE136707587}" srcId="{AA7F9B03-30F2-4871-9099-653F5B90783A}" destId="{1163602A-3C53-4D1E-A652-918A46AFD59D}" srcOrd="0" destOrd="0" parTransId="{313DF45B-03B0-4A33-ACEB-14988ECA332D}" sibTransId="{95061B98-1826-40E4-9644-9C8D3B87B7ED}"/>
    <dgm:cxn modelId="{5A43C9D1-0D5A-4406-B609-E72DFABB4FB9}" srcId="{E9507C35-7864-4C0E-8D4C-027B1AC0EA0B}" destId="{AA7F9B03-30F2-4871-9099-653F5B90783A}" srcOrd="1" destOrd="0" parTransId="{013DAD2B-6590-4467-925A-38021F5BDE22}" sibTransId="{70581EEA-3C0C-4907-A5EB-A4E1AA427F6C}"/>
    <dgm:cxn modelId="{E81518D2-DAC5-4B13-81B9-D22A7644D9E0}" type="presOf" srcId="{CA6564D0-E21E-4A54-B623-B87A980082F2}" destId="{9BAD9D83-6E85-4720-9467-A4C8953F8899}" srcOrd="0" destOrd="2" presId="urn:microsoft.com/office/officeart/2005/8/layout/vList2"/>
    <dgm:cxn modelId="{098E52E2-4E92-43C6-920B-19D024D11463}" type="presOf" srcId="{1E9A15EC-FF4D-4C35-9ED5-F6CB6B6E61C9}" destId="{E36DE8BC-3D53-418F-91FC-544A7AD75DDF}" srcOrd="0" destOrd="0" presId="urn:microsoft.com/office/officeart/2005/8/layout/vList2"/>
    <dgm:cxn modelId="{ED83E7ED-F70F-4635-B213-DDA35BB1D7FF}" srcId="{9F005BC7-A111-48EF-B32D-D1480D83CF36}" destId="{437B7D98-068D-4190-AA03-244DB734A06F}" srcOrd="1" destOrd="0" parTransId="{EBA9151D-BEB9-4A94-8864-2179C8B758D7}" sibTransId="{E3625068-6EEA-44EB-9C4D-5CC430E9512F}"/>
    <dgm:cxn modelId="{50EE01BF-51FD-469F-AC14-ED17C2A09119}" type="presParOf" srcId="{43E5B1D8-1EBD-4B93-8813-764FAA1E944E}" destId="{787F45C9-0C49-476D-A2E6-F7BFF1F3CF17}" srcOrd="0" destOrd="0" presId="urn:microsoft.com/office/officeart/2005/8/layout/vList2"/>
    <dgm:cxn modelId="{C8C80166-157F-4F04-9045-0687855CFABB}" type="presParOf" srcId="{43E5B1D8-1EBD-4B93-8813-764FAA1E944E}" destId="{E36DE8BC-3D53-418F-91FC-544A7AD75DDF}" srcOrd="1" destOrd="0" presId="urn:microsoft.com/office/officeart/2005/8/layout/vList2"/>
    <dgm:cxn modelId="{8FABA5C7-0210-4FB5-8A27-D7D2336096CE}" type="presParOf" srcId="{43E5B1D8-1EBD-4B93-8813-764FAA1E944E}" destId="{0F3A321F-E8BF-4C98-9902-DAF3A4F314E2}" srcOrd="2" destOrd="0" presId="urn:microsoft.com/office/officeart/2005/8/layout/vList2"/>
    <dgm:cxn modelId="{94E0E4E4-E885-46F0-8700-D5411E41D939}" type="presParOf" srcId="{43E5B1D8-1EBD-4B93-8813-764FAA1E944E}" destId="{C85E5773-DDAB-4CA1-8EEB-E83DFF49AADC}" srcOrd="3" destOrd="0" presId="urn:microsoft.com/office/officeart/2005/8/layout/vList2"/>
    <dgm:cxn modelId="{CE4D011F-4B7B-44FA-A847-0131CB544447}" type="presParOf" srcId="{43E5B1D8-1EBD-4B93-8813-764FAA1E944E}" destId="{103C7D1F-3CC9-4A0A-929F-A71901C5E443}" srcOrd="4" destOrd="0" presId="urn:microsoft.com/office/officeart/2005/8/layout/vList2"/>
    <dgm:cxn modelId="{A9F3F480-3190-4383-B134-D47CAB5DFB75}" type="presParOf" srcId="{43E5B1D8-1EBD-4B93-8813-764FAA1E944E}" destId="{9BAD9D83-6E85-4720-9467-A4C8953F889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04BCB0-EC10-4B79-A33F-3B90DB7FF96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8962672-D24E-46FC-961B-97F6631F1983}">
      <dgm:prSet custT="1"/>
      <dgm:spPr/>
      <dgm:t>
        <a:bodyPr/>
        <a:lstStyle/>
        <a:p>
          <a:pPr>
            <a:lnSpc>
              <a:spcPct val="100000"/>
            </a:lnSpc>
          </a:pPr>
          <a:r>
            <a:rPr lang="en-US" sz="2800" b="0" i="0" dirty="0">
              <a:solidFill>
                <a:schemeClr val="accent6"/>
              </a:solidFill>
            </a:rPr>
            <a:t>The board selects physicians at random for auditing of CME hours. </a:t>
          </a:r>
          <a:endParaRPr lang="en-US" sz="2800" dirty="0">
            <a:solidFill>
              <a:schemeClr val="accent6"/>
            </a:solidFill>
          </a:endParaRPr>
        </a:p>
      </dgm:t>
    </dgm:pt>
    <dgm:pt modelId="{0777A538-8E97-427F-A4DA-C9B9FA4CFBFE}" type="parTrans" cxnId="{16C02544-C4C8-4D03-B046-D841AE97D69D}">
      <dgm:prSet/>
      <dgm:spPr/>
      <dgm:t>
        <a:bodyPr/>
        <a:lstStyle/>
        <a:p>
          <a:endParaRPr lang="en-US"/>
        </a:p>
      </dgm:t>
    </dgm:pt>
    <dgm:pt modelId="{F63ED667-734A-44CB-8669-C2012D609294}" type="sibTrans" cxnId="{16C02544-C4C8-4D03-B046-D841AE97D69D}">
      <dgm:prSet/>
      <dgm:spPr/>
      <dgm:t>
        <a:bodyPr/>
        <a:lstStyle/>
        <a:p>
          <a:endParaRPr lang="en-US"/>
        </a:p>
      </dgm:t>
    </dgm:pt>
    <dgm:pt modelId="{181CB968-C346-4724-BC46-8040E0227664}">
      <dgm:prSet custT="1"/>
      <dgm:spPr/>
      <dgm:t>
        <a:bodyPr/>
        <a:lstStyle/>
        <a:p>
          <a:pPr>
            <a:lnSpc>
              <a:spcPct val="100000"/>
            </a:lnSpc>
          </a:pPr>
          <a:r>
            <a:rPr lang="en-US" sz="2400" b="0" i="0" dirty="0">
              <a:solidFill>
                <a:schemeClr val="accent6"/>
              </a:solidFill>
            </a:rPr>
            <a:t>Physicians who fail to provide the requested information in the designated timeframe may be subject to disciplinary action and fines.  </a:t>
          </a:r>
          <a:endParaRPr lang="en-US" sz="2400" dirty="0">
            <a:solidFill>
              <a:schemeClr val="accent6"/>
            </a:solidFill>
          </a:endParaRPr>
        </a:p>
      </dgm:t>
    </dgm:pt>
    <dgm:pt modelId="{E6063382-7976-43D7-AF65-3A5F1E735738}" type="parTrans" cxnId="{C526A190-6D87-4777-98E2-5CE835CBEFBD}">
      <dgm:prSet/>
      <dgm:spPr/>
      <dgm:t>
        <a:bodyPr/>
        <a:lstStyle/>
        <a:p>
          <a:endParaRPr lang="en-US"/>
        </a:p>
      </dgm:t>
    </dgm:pt>
    <dgm:pt modelId="{22B7B6CF-0192-47FA-BF53-C733DC1253DF}" type="sibTrans" cxnId="{C526A190-6D87-4777-98E2-5CE835CBEFBD}">
      <dgm:prSet/>
      <dgm:spPr/>
      <dgm:t>
        <a:bodyPr/>
        <a:lstStyle/>
        <a:p>
          <a:endParaRPr lang="en-US"/>
        </a:p>
      </dgm:t>
    </dgm:pt>
    <dgm:pt modelId="{5EE69E35-F9FA-4112-9407-D05B4A69BD65}" type="pres">
      <dgm:prSet presAssocID="{AC04BCB0-EC10-4B79-A33F-3B90DB7FF96B}" presName="root" presStyleCnt="0">
        <dgm:presLayoutVars>
          <dgm:dir/>
          <dgm:resizeHandles val="exact"/>
        </dgm:presLayoutVars>
      </dgm:prSet>
      <dgm:spPr/>
    </dgm:pt>
    <dgm:pt modelId="{FDF04BB4-557B-464B-ADB0-E3630A4AEDBC}" type="pres">
      <dgm:prSet presAssocID="{F8962672-D24E-46FC-961B-97F6631F1983}" presName="compNode" presStyleCnt="0"/>
      <dgm:spPr/>
    </dgm:pt>
    <dgm:pt modelId="{93F986D1-4399-4AD8-9EDE-8510D78E02AE}" type="pres">
      <dgm:prSet presAssocID="{F8962672-D24E-46FC-961B-97F6631F1983}" presName="bgRect" presStyleLbl="bgShp" presStyleIdx="0" presStyleCnt="2"/>
      <dgm:spPr/>
    </dgm:pt>
    <dgm:pt modelId="{1A4E4FD1-2169-4698-A50A-9D17F7890BF7}" type="pres">
      <dgm:prSet presAssocID="{F8962672-D24E-46FC-961B-97F6631F198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0B53A60D-64E0-4525-8413-2C3F30EEA1A1}" type="pres">
      <dgm:prSet presAssocID="{F8962672-D24E-46FC-961B-97F6631F1983}" presName="spaceRect" presStyleCnt="0"/>
      <dgm:spPr/>
    </dgm:pt>
    <dgm:pt modelId="{F2577B14-4D42-42A9-BB0B-F29306FD1A4C}" type="pres">
      <dgm:prSet presAssocID="{F8962672-D24E-46FC-961B-97F6631F1983}" presName="parTx" presStyleLbl="revTx" presStyleIdx="0" presStyleCnt="2">
        <dgm:presLayoutVars>
          <dgm:chMax val="0"/>
          <dgm:chPref val="0"/>
        </dgm:presLayoutVars>
      </dgm:prSet>
      <dgm:spPr/>
    </dgm:pt>
    <dgm:pt modelId="{151D221D-7C91-483A-B86D-3479ED403315}" type="pres">
      <dgm:prSet presAssocID="{F63ED667-734A-44CB-8669-C2012D609294}" presName="sibTrans" presStyleCnt="0"/>
      <dgm:spPr/>
    </dgm:pt>
    <dgm:pt modelId="{098E3C98-058A-4779-BBBA-A276F4F49F86}" type="pres">
      <dgm:prSet presAssocID="{181CB968-C346-4724-BC46-8040E0227664}" presName="compNode" presStyleCnt="0"/>
      <dgm:spPr/>
    </dgm:pt>
    <dgm:pt modelId="{83C5F363-5C8C-49FA-AA4D-0819E6D21442}" type="pres">
      <dgm:prSet presAssocID="{181CB968-C346-4724-BC46-8040E0227664}" presName="bgRect" presStyleLbl="bgShp" presStyleIdx="1" presStyleCnt="2"/>
      <dgm:spPr/>
    </dgm:pt>
    <dgm:pt modelId="{D1E0AA99-6F8F-4292-B9BD-7FB8A4A6A4BD}" type="pres">
      <dgm:prSet presAssocID="{181CB968-C346-4724-BC46-8040E022766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7E5C663E-BEBD-4188-99B3-E1DF0E849304}" type="pres">
      <dgm:prSet presAssocID="{181CB968-C346-4724-BC46-8040E0227664}" presName="spaceRect" presStyleCnt="0"/>
      <dgm:spPr/>
    </dgm:pt>
    <dgm:pt modelId="{77D7603D-9B1C-4A80-9023-309AC01C8009}" type="pres">
      <dgm:prSet presAssocID="{181CB968-C346-4724-BC46-8040E0227664}" presName="parTx" presStyleLbl="revTx" presStyleIdx="1" presStyleCnt="2">
        <dgm:presLayoutVars>
          <dgm:chMax val="0"/>
          <dgm:chPref val="0"/>
        </dgm:presLayoutVars>
      </dgm:prSet>
      <dgm:spPr/>
    </dgm:pt>
  </dgm:ptLst>
  <dgm:cxnLst>
    <dgm:cxn modelId="{22454222-F329-449C-9131-177F4400DC66}" type="presOf" srcId="{F8962672-D24E-46FC-961B-97F6631F1983}" destId="{F2577B14-4D42-42A9-BB0B-F29306FD1A4C}" srcOrd="0" destOrd="0" presId="urn:microsoft.com/office/officeart/2018/2/layout/IconVerticalSolidList"/>
    <dgm:cxn modelId="{90419261-26D4-4DC1-8712-8F6B69ED9684}" type="presOf" srcId="{AC04BCB0-EC10-4B79-A33F-3B90DB7FF96B}" destId="{5EE69E35-F9FA-4112-9407-D05B4A69BD65}" srcOrd="0" destOrd="0" presId="urn:microsoft.com/office/officeart/2018/2/layout/IconVerticalSolidList"/>
    <dgm:cxn modelId="{16C02544-C4C8-4D03-B046-D841AE97D69D}" srcId="{AC04BCB0-EC10-4B79-A33F-3B90DB7FF96B}" destId="{F8962672-D24E-46FC-961B-97F6631F1983}" srcOrd="0" destOrd="0" parTransId="{0777A538-8E97-427F-A4DA-C9B9FA4CFBFE}" sibTransId="{F63ED667-734A-44CB-8669-C2012D609294}"/>
    <dgm:cxn modelId="{3F2CC747-7BDA-476E-BA38-082668958AD9}" type="presOf" srcId="{181CB968-C346-4724-BC46-8040E0227664}" destId="{77D7603D-9B1C-4A80-9023-309AC01C8009}" srcOrd="0" destOrd="0" presId="urn:microsoft.com/office/officeart/2018/2/layout/IconVerticalSolidList"/>
    <dgm:cxn modelId="{C526A190-6D87-4777-98E2-5CE835CBEFBD}" srcId="{AC04BCB0-EC10-4B79-A33F-3B90DB7FF96B}" destId="{181CB968-C346-4724-BC46-8040E0227664}" srcOrd="1" destOrd="0" parTransId="{E6063382-7976-43D7-AF65-3A5F1E735738}" sibTransId="{22B7B6CF-0192-47FA-BF53-C733DC1253DF}"/>
    <dgm:cxn modelId="{1C1DC8BD-BEB7-4578-8A61-B09FF010EF0E}" type="presParOf" srcId="{5EE69E35-F9FA-4112-9407-D05B4A69BD65}" destId="{FDF04BB4-557B-464B-ADB0-E3630A4AEDBC}" srcOrd="0" destOrd="0" presId="urn:microsoft.com/office/officeart/2018/2/layout/IconVerticalSolidList"/>
    <dgm:cxn modelId="{792B7774-14C8-4D10-86CA-E7D353AFC940}" type="presParOf" srcId="{FDF04BB4-557B-464B-ADB0-E3630A4AEDBC}" destId="{93F986D1-4399-4AD8-9EDE-8510D78E02AE}" srcOrd="0" destOrd="0" presId="urn:microsoft.com/office/officeart/2018/2/layout/IconVerticalSolidList"/>
    <dgm:cxn modelId="{062D0FF0-406E-4C91-9700-D11B593EEF9A}" type="presParOf" srcId="{FDF04BB4-557B-464B-ADB0-E3630A4AEDBC}" destId="{1A4E4FD1-2169-4698-A50A-9D17F7890BF7}" srcOrd="1" destOrd="0" presId="urn:microsoft.com/office/officeart/2018/2/layout/IconVerticalSolidList"/>
    <dgm:cxn modelId="{25B6D5BB-751E-46E7-8F04-C6C06B6813AF}" type="presParOf" srcId="{FDF04BB4-557B-464B-ADB0-E3630A4AEDBC}" destId="{0B53A60D-64E0-4525-8413-2C3F30EEA1A1}" srcOrd="2" destOrd="0" presId="urn:microsoft.com/office/officeart/2018/2/layout/IconVerticalSolidList"/>
    <dgm:cxn modelId="{5B4EF5F5-F6FA-4877-87E5-AA827FF53F11}" type="presParOf" srcId="{FDF04BB4-557B-464B-ADB0-E3630A4AEDBC}" destId="{F2577B14-4D42-42A9-BB0B-F29306FD1A4C}" srcOrd="3" destOrd="0" presId="urn:microsoft.com/office/officeart/2018/2/layout/IconVerticalSolidList"/>
    <dgm:cxn modelId="{CFD361AB-8A47-44F3-9BD7-E2B9B1252475}" type="presParOf" srcId="{5EE69E35-F9FA-4112-9407-D05B4A69BD65}" destId="{151D221D-7C91-483A-B86D-3479ED403315}" srcOrd="1" destOrd="0" presId="urn:microsoft.com/office/officeart/2018/2/layout/IconVerticalSolidList"/>
    <dgm:cxn modelId="{47E9FFDC-FD57-45DA-87F6-76590EC9C431}" type="presParOf" srcId="{5EE69E35-F9FA-4112-9407-D05B4A69BD65}" destId="{098E3C98-058A-4779-BBBA-A276F4F49F86}" srcOrd="2" destOrd="0" presId="urn:microsoft.com/office/officeart/2018/2/layout/IconVerticalSolidList"/>
    <dgm:cxn modelId="{C411EB43-53AD-4F75-B20B-121D85685A18}" type="presParOf" srcId="{098E3C98-058A-4779-BBBA-A276F4F49F86}" destId="{83C5F363-5C8C-49FA-AA4D-0819E6D21442}" srcOrd="0" destOrd="0" presId="urn:microsoft.com/office/officeart/2018/2/layout/IconVerticalSolidList"/>
    <dgm:cxn modelId="{0C7996C5-42E6-4AAF-AA46-7A5498D75C3E}" type="presParOf" srcId="{098E3C98-058A-4779-BBBA-A276F4F49F86}" destId="{D1E0AA99-6F8F-4292-B9BD-7FB8A4A6A4BD}" srcOrd="1" destOrd="0" presId="urn:microsoft.com/office/officeart/2018/2/layout/IconVerticalSolidList"/>
    <dgm:cxn modelId="{0B1F716E-E6B6-4C3A-A988-FA5D0A8741E6}" type="presParOf" srcId="{098E3C98-058A-4779-BBBA-A276F4F49F86}" destId="{7E5C663E-BEBD-4188-99B3-E1DF0E849304}" srcOrd="2" destOrd="0" presId="urn:microsoft.com/office/officeart/2018/2/layout/IconVerticalSolidList"/>
    <dgm:cxn modelId="{11A9934C-5D71-429F-85A9-E835D30B8241}" type="presParOf" srcId="{098E3C98-058A-4779-BBBA-A276F4F49F86}" destId="{77D7603D-9B1C-4A80-9023-309AC01C800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8FD2BE-48B0-4B5E-9FEE-23392A980FD3}" type="doc">
      <dgm:prSet loTypeId="urn:microsoft.com/office/officeart/2008/layout/HorizontalMultiLevelHierarchy" loCatId="hierarchy" qsTypeId="urn:microsoft.com/office/officeart/2005/8/quickstyle/simple1" qsCatId="simple" csTypeId="urn:microsoft.com/office/officeart/2005/8/colors/accent0_3" csCatId="mainScheme" phldr="1"/>
      <dgm:spPr/>
      <dgm:t>
        <a:bodyPr/>
        <a:lstStyle/>
        <a:p>
          <a:endParaRPr lang="en-US"/>
        </a:p>
      </dgm:t>
    </dgm:pt>
    <dgm:pt modelId="{59B3E711-B66A-4942-98C2-5F81120803B2}">
      <dgm:prSet phldrT="[Text]" custT="1"/>
      <dgm:spPr>
        <a:solidFill>
          <a:srgbClr val="1F497D"/>
        </a:solidFill>
      </dgm:spPr>
      <dgm:t>
        <a:bodyPr/>
        <a:lstStyle/>
        <a:p>
          <a:r>
            <a:rPr lang="en-US" sz="2000" b="1" dirty="0">
              <a:latin typeface="+mn-lt"/>
            </a:rPr>
            <a:t>Complaint Received</a:t>
          </a:r>
        </a:p>
      </dgm:t>
    </dgm:pt>
    <dgm:pt modelId="{9ACAD0BB-B3F9-490B-96E3-CD95AFD8B064}" type="parTrans" cxnId="{D80BF009-93CA-4E24-9426-BE901FACD387}">
      <dgm:prSet/>
      <dgm:spPr/>
      <dgm:t>
        <a:bodyPr/>
        <a:lstStyle/>
        <a:p>
          <a:endParaRPr lang="en-US" sz="1000">
            <a:solidFill>
              <a:schemeClr val="tx1"/>
            </a:solidFill>
            <a:latin typeface="+mn-lt"/>
          </a:endParaRPr>
        </a:p>
      </dgm:t>
    </dgm:pt>
    <dgm:pt modelId="{32CDE884-9C4B-4FFB-8E65-24F72AFCACBF}" type="sibTrans" cxnId="{D80BF009-93CA-4E24-9426-BE901FACD387}">
      <dgm:prSet/>
      <dgm:spPr/>
      <dgm:t>
        <a:bodyPr/>
        <a:lstStyle/>
        <a:p>
          <a:endParaRPr lang="en-US" sz="1000">
            <a:solidFill>
              <a:schemeClr val="tx1"/>
            </a:solidFill>
            <a:latin typeface="+mn-lt"/>
          </a:endParaRPr>
        </a:p>
      </dgm:t>
    </dgm:pt>
    <dgm:pt modelId="{5F53D745-3E9E-4660-84B7-D72F3B226A1A}" type="asst">
      <dgm:prSet phldrT="[Text]" custT="1"/>
      <dgm:spPr>
        <a:solidFill>
          <a:srgbClr val="1F497D"/>
        </a:solidFill>
      </dgm:spPr>
      <dgm:t>
        <a:bodyPr/>
        <a:lstStyle/>
        <a:p>
          <a:r>
            <a:rPr lang="en-US" sz="1000" dirty="0">
              <a:latin typeface="+mn-lt"/>
            </a:rPr>
            <a:t>Not within </a:t>
          </a:r>
        </a:p>
        <a:p>
          <a:r>
            <a:rPr lang="en-US" sz="1000" dirty="0">
              <a:latin typeface="+mn-lt"/>
            </a:rPr>
            <a:t>board’s jurisdiction</a:t>
          </a:r>
        </a:p>
      </dgm:t>
    </dgm:pt>
    <dgm:pt modelId="{47EFF86F-9AB0-4B17-A40A-0C1F83C66729}" type="parTrans" cxnId="{E00AE73A-04E2-4984-BAB4-90FBFE0C77A5}">
      <dgm:prSet custT="1"/>
      <dgm:spPr/>
      <dgm:t>
        <a:bodyPr/>
        <a:lstStyle/>
        <a:p>
          <a:endParaRPr lang="en-US" sz="1000" dirty="0">
            <a:solidFill>
              <a:schemeClr val="tx1"/>
            </a:solidFill>
            <a:latin typeface="+mn-lt"/>
          </a:endParaRPr>
        </a:p>
      </dgm:t>
    </dgm:pt>
    <dgm:pt modelId="{3DBBF6E2-319C-4D76-9CDE-7071BF00B126}" type="sibTrans" cxnId="{E00AE73A-04E2-4984-BAB4-90FBFE0C77A5}">
      <dgm:prSet/>
      <dgm:spPr/>
      <dgm:t>
        <a:bodyPr/>
        <a:lstStyle/>
        <a:p>
          <a:endParaRPr lang="en-US" sz="1000">
            <a:solidFill>
              <a:schemeClr val="tx1"/>
            </a:solidFill>
            <a:latin typeface="+mn-lt"/>
          </a:endParaRPr>
        </a:p>
      </dgm:t>
    </dgm:pt>
    <dgm:pt modelId="{923A9AE4-6012-465C-93CF-08687F519B49}">
      <dgm:prSet phldrT="[Text]" custT="1"/>
      <dgm:spPr>
        <a:solidFill>
          <a:srgbClr val="8EB4E3"/>
        </a:solidFill>
        <a:ln w="28575">
          <a:solidFill>
            <a:srgbClr val="FF0000"/>
          </a:solidFill>
        </a:ln>
      </dgm:spPr>
      <dgm:t>
        <a:bodyPr/>
        <a:lstStyle/>
        <a:p>
          <a:r>
            <a:rPr lang="en-US" sz="1000" spc="-4" dirty="0">
              <a:solidFill>
                <a:schemeClr val="tx1"/>
              </a:solidFill>
              <a:latin typeface="+mn-lt"/>
              <a:cs typeface="Arial"/>
            </a:rPr>
            <a:t>Consent a</a:t>
          </a:r>
          <a:r>
            <a:rPr lang="en-US" sz="1000" spc="-8" dirty="0">
              <a:solidFill>
                <a:schemeClr val="tx1"/>
              </a:solidFill>
              <a:latin typeface="+mn-lt"/>
              <a:cs typeface="Arial"/>
            </a:rPr>
            <a:t>greement </a:t>
          </a:r>
          <a:r>
            <a:rPr lang="en-US" sz="1000" spc="-4" dirty="0">
              <a:solidFill>
                <a:schemeClr val="tx1"/>
              </a:solidFill>
              <a:latin typeface="+mn-lt"/>
              <a:cs typeface="Arial"/>
            </a:rPr>
            <a:t>ratified by board</a:t>
          </a:r>
          <a:endParaRPr lang="en-US" sz="1000" dirty="0">
            <a:solidFill>
              <a:schemeClr val="tx1"/>
            </a:solidFill>
            <a:latin typeface="+mn-lt"/>
          </a:endParaRPr>
        </a:p>
      </dgm:t>
    </dgm:pt>
    <dgm:pt modelId="{8DE6A16A-36CB-41BD-AC21-6B0AC5B6E2BB}" type="parTrans" cxnId="{B44FC196-21D9-4F20-82EC-7B33890050A0}">
      <dgm:prSet custT="1"/>
      <dgm:spPr/>
      <dgm:t>
        <a:bodyPr/>
        <a:lstStyle/>
        <a:p>
          <a:endParaRPr lang="en-US" sz="1000" dirty="0">
            <a:solidFill>
              <a:schemeClr val="tx1"/>
            </a:solidFill>
            <a:latin typeface="+mn-lt"/>
          </a:endParaRPr>
        </a:p>
      </dgm:t>
    </dgm:pt>
    <dgm:pt modelId="{DF5E1A77-93C6-406F-8B9F-DC5382D96842}" type="sibTrans" cxnId="{B44FC196-21D9-4F20-82EC-7B33890050A0}">
      <dgm:prSet/>
      <dgm:spPr/>
      <dgm:t>
        <a:bodyPr/>
        <a:lstStyle/>
        <a:p>
          <a:endParaRPr lang="en-US" sz="1000">
            <a:solidFill>
              <a:schemeClr val="tx1"/>
            </a:solidFill>
            <a:latin typeface="+mn-lt"/>
          </a:endParaRPr>
        </a:p>
      </dgm:t>
    </dgm:pt>
    <dgm:pt modelId="{42645A59-0A64-49CE-9D27-C8F55C66BF6C}">
      <dgm:prSet phldrT="[Text]" custT="1"/>
      <dgm:spPr>
        <a:solidFill>
          <a:srgbClr val="8EB4E3"/>
        </a:solidFill>
      </dgm:spPr>
      <dgm:t>
        <a:bodyPr/>
        <a:lstStyle/>
        <a:p>
          <a:r>
            <a:rPr lang="en-US" sz="1000" dirty="0">
              <a:solidFill>
                <a:schemeClr val="tx1"/>
              </a:solidFill>
              <a:latin typeface="+mn-lt"/>
            </a:rPr>
            <a:t>Board approves issuance of a citation</a:t>
          </a:r>
        </a:p>
      </dgm:t>
    </dgm:pt>
    <dgm:pt modelId="{CF3B1D1F-7AAF-451F-975A-541375FB8D19}" type="parTrans" cxnId="{D24C95A5-868B-4314-9226-25D866D0BDD2}">
      <dgm:prSet custT="1"/>
      <dgm:spPr/>
      <dgm:t>
        <a:bodyPr/>
        <a:lstStyle/>
        <a:p>
          <a:endParaRPr lang="en-US" sz="1000" dirty="0">
            <a:solidFill>
              <a:schemeClr val="tx1"/>
            </a:solidFill>
            <a:latin typeface="+mn-lt"/>
          </a:endParaRPr>
        </a:p>
      </dgm:t>
    </dgm:pt>
    <dgm:pt modelId="{C16415A9-AE17-4A4D-9D10-7EBEE3B73007}" type="sibTrans" cxnId="{D24C95A5-868B-4314-9226-25D866D0BDD2}">
      <dgm:prSet/>
      <dgm:spPr/>
      <dgm:t>
        <a:bodyPr/>
        <a:lstStyle/>
        <a:p>
          <a:endParaRPr lang="en-US" sz="1000">
            <a:solidFill>
              <a:schemeClr val="tx1"/>
            </a:solidFill>
            <a:latin typeface="+mn-lt"/>
          </a:endParaRPr>
        </a:p>
      </dgm:t>
    </dgm:pt>
    <dgm:pt modelId="{15788A2F-8526-4BF1-AA55-26ACAABD9B4A}">
      <dgm:prSet phldrT="[Text]" custT="1"/>
      <dgm:spPr>
        <a:solidFill>
          <a:srgbClr val="8EB4E3"/>
        </a:solidFill>
      </dgm:spPr>
      <dgm:t>
        <a:bodyPr/>
        <a:lstStyle/>
        <a:p>
          <a:r>
            <a:rPr lang="en-US" sz="1000" dirty="0">
              <a:solidFill>
                <a:schemeClr val="tx1"/>
              </a:solidFill>
              <a:latin typeface="+mn-lt"/>
            </a:rPr>
            <a:t>No hearing requested  by licensee</a:t>
          </a:r>
        </a:p>
      </dgm:t>
    </dgm:pt>
    <dgm:pt modelId="{2C9A2AB6-E297-4C51-B14B-CE589A2023CB}" type="parTrans" cxnId="{8BF87AD8-6991-4987-86EE-C62B41425DBD}">
      <dgm:prSet custT="1"/>
      <dgm:spPr/>
      <dgm:t>
        <a:bodyPr/>
        <a:lstStyle/>
        <a:p>
          <a:endParaRPr lang="en-US" sz="1000" dirty="0">
            <a:solidFill>
              <a:schemeClr val="tx1"/>
            </a:solidFill>
            <a:latin typeface="+mn-lt"/>
          </a:endParaRPr>
        </a:p>
      </dgm:t>
    </dgm:pt>
    <dgm:pt modelId="{415816CC-C5A9-490C-9FE9-E8272149F976}" type="sibTrans" cxnId="{8BF87AD8-6991-4987-86EE-C62B41425DBD}">
      <dgm:prSet/>
      <dgm:spPr/>
      <dgm:t>
        <a:bodyPr/>
        <a:lstStyle/>
        <a:p>
          <a:endParaRPr lang="en-US" sz="1000">
            <a:solidFill>
              <a:schemeClr val="tx1"/>
            </a:solidFill>
            <a:latin typeface="+mn-lt"/>
          </a:endParaRPr>
        </a:p>
      </dgm:t>
    </dgm:pt>
    <dgm:pt modelId="{A9B87415-C1BA-4789-B706-B08ED81E2CB8}" type="asst">
      <dgm:prSet phldrT="[Text]" custT="1"/>
      <dgm:spPr>
        <a:solidFill>
          <a:srgbClr val="1F497D"/>
        </a:solidFill>
      </dgm:spPr>
      <dgm:t>
        <a:bodyPr/>
        <a:lstStyle/>
        <a:p>
          <a:r>
            <a:rPr lang="en-US" sz="1000" dirty="0">
              <a:latin typeface="+mn-lt"/>
            </a:rPr>
            <a:t>Investigation supports disciplinary action by board; enforcement staff develops case for disciplinary action</a:t>
          </a:r>
        </a:p>
      </dgm:t>
    </dgm:pt>
    <dgm:pt modelId="{A20B9716-1474-4861-859B-718F419BC0D6}" type="parTrans" cxnId="{61A775ED-3CFE-4625-8240-701B1C210157}">
      <dgm:prSet custT="1"/>
      <dgm:spPr/>
      <dgm:t>
        <a:bodyPr/>
        <a:lstStyle/>
        <a:p>
          <a:endParaRPr lang="en-US" sz="1000" dirty="0">
            <a:solidFill>
              <a:schemeClr val="tx1"/>
            </a:solidFill>
            <a:latin typeface="+mn-lt"/>
          </a:endParaRPr>
        </a:p>
      </dgm:t>
    </dgm:pt>
    <dgm:pt modelId="{4B26A37C-A31F-420C-9012-4420619D0F15}" type="sibTrans" cxnId="{61A775ED-3CFE-4625-8240-701B1C210157}">
      <dgm:prSet/>
      <dgm:spPr/>
      <dgm:t>
        <a:bodyPr/>
        <a:lstStyle/>
        <a:p>
          <a:endParaRPr lang="en-US" sz="1000">
            <a:solidFill>
              <a:schemeClr val="tx1"/>
            </a:solidFill>
            <a:latin typeface="+mn-lt"/>
          </a:endParaRPr>
        </a:p>
      </dgm:t>
    </dgm:pt>
    <dgm:pt modelId="{D1A59DB9-CD60-48FE-A300-6D1E5952B83D}" type="asst">
      <dgm:prSet phldrT="[Text]" custT="1"/>
      <dgm:spPr>
        <a:solidFill>
          <a:srgbClr val="1F497D"/>
        </a:solidFill>
      </dgm:spPr>
      <dgm:t>
        <a:bodyPr/>
        <a:lstStyle/>
        <a:p>
          <a:r>
            <a:rPr lang="en-US" sz="1000" dirty="0">
              <a:latin typeface="+mn-lt"/>
            </a:rPr>
            <a:t>Complaint does not support disciplinary action</a:t>
          </a:r>
        </a:p>
      </dgm:t>
    </dgm:pt>
    <dgm:pt modelId="{EAD0AB0A-A9A1-419F-B61E-CC370037CECE}" type="parTrans" cxnId="{0C12B833-2BE6-4170-B095-FCFC3346302C}">
      <dgm:prSet custT="1"/>
      <dgm:spPr/>
      <dgm:t>
        <a:bodyPr/>
        <a:lstStyle/>
        <a:p>
          <a:endParaRPr lang="en-US" sz="1000" dirty="0">
            <a:latin typeface="+mn-lt"/>
          </a:endParaRPr>
        </a:p>
      </dgm:t>
    </dgm:pt>
    <dgm:pt modelId="{C703B038-0D69-40AA-BB3F-567F1BBF0269}" type="sibTrans" cxnId="{0C12B833-2BE6-4170-B095-FCFC3346302C}">
      <dgm:prSet/>
      <dgm:spPr/>
      <dgm:t>
        <a:bodyPr/>
        <a:lstStyle/>
        <a:p>
          <a:endParaRPr lang="en-US" sz="1000">
            <a:latin typeface="+mn-lt"/>
          </a:endParaRPr>
        </a:p>
      </dgm:t>
    </dgm:pt>
    <dgm:pt modelId="{5D81BB57-F26B-476F-81C9-CE522EF81F89}" type="asst">
      <dgm:prSet phldrT="[Text]" custT="1"/>
      <dgm:spPr>
        <a:solidFill>
          <a:srgbClr val="1F497D"/>
        </a:solidFill>
      </dgm:spPr>
      <dgm:t>
        <a:bodyPr/>
        <a:lstStyle/>
        <a:p>
          <a:r>
            <a:rPr lang="en-US" sz="1000" dirty="0">
              <a:latin typeface="+mn-lt"/>
            </a:rPr>
            <a:t>Complaint closed</a:t>
          </a:r>
        </a:p>
      </dgm:t>
    </dgm:pt>
    <dgm:pt modelId="{58943AC5-A72B-41FC-8CE2-A2DC1AF4C7F3}" type="parTrans" cxnId="{485AAA87-D26D-445F-9AD0-2FC82BA24123}">
      <dgm:prSet custT="1"/>
      <dgm:spPr/>
      <dgm:t>
        <a:bodyPr/>
        <a:lstStyle/>
        <a:p>
          <a:endParaRPr lang="en-US" sz="1000" dirty="0">
            <a:latin typeface="+mn-lt"/>
          </a:endParaRPr>
        </a:p>
      </dgm:t>
    </dgm:pt>
    <dgm:pt modelId="{07BD4A73-A6E3-428E-92F2-E93FAA601487}" type="sibTrans" cxnId="{485AAA87-D26D-445F-9AD0-2FC82BA24123}">
      <dgm:prSet/>
      <dgm:spPr/>
      <dgm:t>
        <a:bodyPr/>
        <a:lstStyle/>
        <a:p>
          <a:endParaRPr lang="en-US" sz="1000">
            <a:latin typeface="+mn-lt"/>
          </a:endParaRPr>
        </a:p>
      </dgm:t>
    </dgm:pt>
    <dgm:pt modelId="{15F8E959-1495-4309-9875-93AD4DC48133}" type="asst">
      <dgm:prSet phldrT="[Text]" custT="1"/>
      <dgm:spPr>
        <a:solidFill>
          <a:srgbClr val="1F497D"/>
        </a:solidFill>
      </dgm:spPr>
      <dgm:t>
        <a:bodyPr/>
        <a:lstStyle/>
        <a:p>
          <a:r>
            <a:rPr lang="en-US" sz="1000" dirty="0">
              <a:latin typeface="+mn-lt"/>
            </a:rPr>
            <a:t>Complaint closed</a:t>
          </a:r>
        </a:p>
      </dgm:t>
    </dgm:pt>
    <dgm:pt modelId="{343411EC-3765-429A-BC4E-B6DA1E1F8DF8}" type="parTrans" cxnId="{844E13BC-4BEB-4964-B37B-2925DBC154E4}">
      <dgm:prSet custT="1"/>
      <dgm:spPr/>
      <dgm:t>
        <a:bodyPr/>
        <a:lstStyle/>
        <a:p>
          <a:endParaRPr lang="en-US" sz="1000" dirty="0">
            <a:latin typeface="+mn-lt"/>
          </a:endParaRPr>
        </a:p>
      </dgm:t>
    </dgm:pt>
    <dgm:pt modelId="{D1999875-452E-4C59-B5F8-EAFE5ADE5F5A}" type="sibTrans" cxnId="{844E13BC-4BEB-4964-B37B-2925DBC154E4}">
      <dgm:prSet/>
      <dgm:spPr/>
      <dgm:t>
        <a:bodyPr/>
        <a:lstStyle/>
        <a:p>
          <a:endParaRPr lang="en-US" sz="1000">
            <a:latin typeface="+mn-lt"/>
          </a:endParaRPr>
        </a:p>
      </dgm:t>
    </dgm:pt>
    <dgm:pt modelId="{2313C5C3-CE05-4570-8F83-B4FC518D7BCE}">
      <dgm:prSet phldrT="[Text]" custT="1"/>
      <dgm:spPr>
        <a:solidFill>
          <a:srgbClr val="8EB4E3"/>
        </a:solidFill>
      </dgm:spPr>
      <dgm:t>
        <a:bodyPr/>
        <a:lstStyle/>
        <a:p>
          <a:r>
            <a:rPr lang="en-US" sz="1000" dirty="0">
              <a:solidFill>
                <a:schemeClr val="tx1"/>
              </a:solidFill>
              <a:latin typeface="+mn-lt"/>
            </a:rPr>
            <a:t>Hearing requested by  licensee; hearing held</a:t>
          </a:r>
        </a:p>
      </dgm:t>
    </dgm:pt>
    <dgm:pt modelId="{2945FBC4-5C09-4E66-8748-2821F43D7895}" type="parTrans" cxnId="{73E24326-CB53-4573-A484-B283F43910C1}">
      <dgm:prSet custT="1"/>
      <dgm:spPr/>
      <dgm:t>
        <a:bodyPr/>
        <a:lstStyle/>
        <a:p>
          <a:endParaRPr lang="en-US" sz="1000" dirty="0">
            <a:latin typeface="+mn-lt"/>
          </a:endParaRPr>
        </a:p>
      </dgm:t>
    </dgm:pt>
    <dgm:pt modelId="{F912DD63-1154-4E51-9579-E691B7EC1E9D}" type="sibTrans" cxnId="{73E24326-CB53-4573-A484-B283F43910C1}">
      <dgm:prSet/>
      <dgm:spPr/>
      <dgm:t>
        <a:bodyPr/>
        <a:lstStyle/>
        <a:p>
          <a:endParaRPr lang="en-US" sz="1000">
            <a:latin typeface="+mn-lt"/>
          </a:endParaRPr>
        </a:p>
      </dgm:t>
    </dgm:pt>
    <dgm:pt modelId="{74B70EDB-A149-4305-A6CF-3626758666CD}">
      <dgm:prSet phldrT="[Text]" custT="1"/>
      <dgm:spPr>
        <a:solidFill>
          <a:srgbClr val="8EB4E3"/>
        </a:solidFill>
        <a:ln>
          <a:solidFill>
            <a:schemeClr val="bg2"/>
          </a:solidFill>
        </a:ln>
      </dgm:spPr>
      <dgm:t>
        <a:bodyPr/>
        <a:lstStyle/>
        <a:p>
          <a:r>
            <a:rPr lang="en-US" sz="1000" dirty="0">
              <a:solidFill>
                <a:schemeClr val="tx1"/>
              </a:solidFill>
              <a:latin typeface="+mn-lt"/>
            </a:rPr>
            <a:t>Hearing Examiner prepares proposed findings and order (PFPO)  for board review</a:t>
          </a:r>
        </a:p>
      </dgm:t>
    </dgm:pt>
    <dgm:pt modelId="{DE0C4934-5A9F-4800-9EFD-8B32BD5E0604}" type="parTrans" cxnId="{307D663B-A6C7-4C97-B636-491FF8511333}">
      <dgm:prSet custT="1"/>
      <dgm:spPr/>
      <dgm:t>
        <a:bodyPr/>
        <a:lstStyle/>
        <a:p>
          <a:endParaRPr lang="en-US" sz="1000" dirty="0">
            <a:latin typeface="+mn-lt"/>
          </a:endParaRPr>
        </a:p>
      </dgm:t>
    </dgm:pt>
    <dgm:pt modelId="{223945B8-2F32-4783-851B-448E1D1FB893}" type="sibTrans" cxnId="{307D663B-A6C7-4C97-B636-491FF8511333}">
      <dgm:prSet/>
      <dgm:spPr/>
      <dgm:t>
        <a:bodyPr/>
        <a:lstStyle/>
        <a:p>
          <a:endParaRPr lang="en-US" sz="1000">
            <a:latin typeface="+mn-lt"/>
          </a:endParaRPr>
        </a:p>
      </dgm:t>
    </dgm:pt>
    <dgm:pt modelId="{3BD35432-A47A-4E1E-8C68-67F7D7EDA7D0}">
      <dgm:prSet phldrT="[Text]" custT="1"/>
      <dgm:spPr>
        <a:solidFill>
          <a:srgbClr val="8EB4E3"/>
        </a:solidFill>
        <a:ln>
          <a:solidFill>
            <a:schemeClr val="bg2"/>
          </a:solidFill>
        </a:ln>
      </dgm:spPr>
      <dgm:t>
        <a:bodyPr/>
        <a:lstStyle/>
        <a:p>
          <a:r>
            <a:rPr lang="en-US" sz="1000" spc="-4" dirty="0">
              <a:solidFill>
                <a:schemeClr val="tx1"/>
              </a:solidFill>
              <a:latin typeface="+mn-lt"/>
              <a:cs typeface="Arial"/>
            </a:rPr>
            <a:t>Hearing Examiner prepares report &amp; recommendation (R&amp;R)  for board</a:t>
          </a:r>
          <a:r>
            <a:rPr lang="en-US" sz="1000" spc="-38" dirty="0">
              <a:solidFill>
                <a:schemeClr val="tx1"/>
              </a:solidFill>
              <a:latin typeface="+mn-lt"/>
              <a:cs typeface="Arial"/>
            </a:rPr>
            <a:t> </a:t>
          </a:r>
          <a:r>
            <a:rPr lang="en-US" sz="1000" spc="-4" dirty="0">
              <a:solidFill>
                <a:schemeClr val="tx1"/>
              </a:solidFill>
              <a:latin typeface="+mn-lt"/>
              <a:cs typeface="Arial"/>
            </a:rPr>
            <a:t>review</a:t>
          </a:r>
          <a:endParaRPr lang="en-US" sz="1000" dirty="0">
            <a:solidFill>
              <a:schemeClr val="tx1"/>
            </a:solidFill>
            <a:latin typeface="+mn-lt"/>
          </a:endParaRPr>
        </a:p>
      </dgm:t>
    </dgm:pt>
    <dgm:pt modelId="{5FC12A37-CAA2-4EE5-A331-BAED72704E95}" type="parTrans" cxnId="{1642FD27-89D0-4589-970F-8DF6C0A3772C}">
      <dgm:prSet custT="1"/>
      <dgm:spPr/>
      <dgm:t>
        <a:bodyPr/>
        <a:lstStyle/>
        <a:p>
          <a:endParaRPr lang="en-US" sz="1000" dirty="0">
            <a:latin typeface="+mn-lt"/>
          </a:endParaRPr>
        </a:p>
      </dgm:t>
    </dgm:pt>
    <dgm:pt modelId="{A4BC3DB5-F823-4883-9793-9CA833CFCD1E}" type="sibTrans" cxnId="{1642FD27-89D0-4589-970F-8DF6C0A3772C}">
      <dgm:prSet/>
      <dgm:spPr/>
      <dgm:t>
        <a:bodyPr/>
        <a:lstStyle/>
        <a:p>
          <a:endParaRPr lang="en-US" sz="1000">
            <a:latin typeface="+mn-lt"/>
          </a:endParaRPr>
        </a:p>
      </dgm:t>
    </dgm:pt>
    <dgm:pt modelId="{EE50448F-4D2E-46E9-A724-3CD6F4E86441}">
      <dgm:prSet phldrT="[Text]" custT="1"/>
      <dgm:spPr>
        <a:solidFill>
          <a:srgbClr val="8EB4E3"/>
        </a:solidFill>
        <a:ln>
          <a:solidFill>
            <a:schemeClr val="bg2"/>
          </a:solidFill>
        </a:ln>
      </dgm:spPr>
      <dgm:t>
        <a:bodyPr/>
        <a:lstStyle/>
        <a:p>
          <a:r>
            <a:rPr lang="en-US" sz="1000" dirty="0">
              <a:solidFill>
                <a:schemeClr val="tx1"/>
              </a:solidFill>
              <a:latin typeface="+mn-lt"/>
            </a:rPr>
            <a:t>Legal department prepares findings, order, journal entry (FOJE) for board review</a:t>
          </a:r>
        </a:p>
      </dgm:t>
    </dgm:pt>
    <dgm:pt modelId="{2AB9C185-CFD3-4A6F-800F-DB1FF15AA148}" type="parTrans" cxnId="{79A1298E-A1DF-45BF-97DA-80EB2D4805A7}">
      <dgm:prSet/>
      <dgm:spPr/>
      <dgm:t>
        <a:bodyPr/>
        <a:lstStyle/>
        <a:p>
          <a:endParaRPr lang="en-US" dirty="0"/>
        </a:p>
      </dgm:t>
    </dgm:pt>
    <dgm:pt modelId="{AA2BC4A9-E752-4564-B336-98482DA4D7DD}" type="sibTrans" cxnId="{79A1298E-A1DF-45BF-97DA-80EB2D4805A7}">
      <dgm:prSet/>
      <dgm:spPr/>
      <dgm:t>
        <a:bodyPr/>
        <a:lstStyle/>
        <a:p>
          <a:endParaRPr lang="en-US"/>
        </a:p>
      </dgm:t>
    </dgm:pt>
    <dgm:pt modelId="{FCF6688A-32E8-4321-9311-0FA6A258D50E}">
      <dgm:prSet phldrT="[Text]" custT="1"/>
      <dgm:spPr>
        <a:solidFill>
          <a:srgbClr val="8EB4E3"/>
        </a:solidFill>
        <a:ln w="28575">
          <a:solidFill>
            <a:srgbClr val="FF0000"/>
          </a:solidFill>
        </a:ln>
      </dgm:spPr>
      <dgm:t>
        <a:bodyPr/>
        <a:lstStyle/>
        <a:p>
          <a:r>
            <a:rPr lang="en-US" sz="1000" dirty="0">
              <a:solidFill>
                <a:schemeClr val="tx1"/>
              </a:solidFill>
              <a:latin typeface="+mn-lt"/>
            </a:rPr>
            <a:t>Board votes to accept or amend PFPO</a:t>
          </a:r>
        </a:p>
      </dgm:t>
    </dgm:pt>
    <dgm:pt modelId="{3B0C352A-C17D-443B-832D-447A4DFAE558}" type="parTrans" cxnId="{F32685F9-92E9-40BA-8192-C7B030AAE446}">
      <dgm:prSet/>
      <dgm:spPr/>
      <dgm:t>
        <a:bodyPr/>
        <a:lstStyle/>
        <a:p>
          <a:endParaRPr lang="en-US" dirty="0"/>
        </a:p>
      </dgm:t>
    </dgm:pt>
    <dgm:pt modelId="{ADF83E28-90AB-4C0B-A08D-036CD005C768}" type="sibTrans" cxnId="{F32685F9-92E9-40BA-8192-C7B030AAE446}">
      <dgm:prSet/>
      <dgm:spPr/>
      <dgm:t>
        <a:bodyPr/>
        <a:lstStyle/>
        <a:p>
          <a:endParaRPr lang="en-US"/>
        </a:p>
      </dgm:t>
    </dgm:pt>
    <dgm:pt modelId="{7024564C-B0F4-43BE-9091-B3D27DDA77D6}">
      <dgm:prSet phldrT="[Text]" custT="1"/>
      <dgm:spPr>
        <a:solidFill>
          <a:srgbClr val="8EB4E3"/>
        </a:solidFill>
        <a:ln w="28575">
          <a:solidFill>
            <a:srgbClr val="FF0000"/>
          </a:solidFill>
        </a:ln>
      </dgm:spPr>
      <dgm:t>
        <a:bodyPr/>
        <a:lstStyle/>
        <a:p>
          <a:r>
            <a:rPr lang="en-US" sz="1000" dirty="0">
              <a:solidFill>
                <a:schemeClr val="tx1"/>
              </a:solidFill>
              <a:latin typeface="+mn-lt"/>
            </a:rPr>
            <a:t>Board votes to accept or amend FOJE</a:t>
          </a:r>
        </a:p>
      </dgm:t>
    </dgm:pt>
    <dgm:pt modelId="{03B76E72-C94E-4B0C-8529-65C150BEA499}" type="parTrans" cxnId="{2D433F32-3CDA-427E-A773-35D0D383EBB9}">
      <dgm:prSet/>
      <dgm:spPr/>
      <dgm:t>
        <a:bodyPr/>
        <a:lstStyle/>
        <a:p>
          <a:endParaRPr lang="en-US" dirty="0"/>
        </a:p>
      </dgm:t>
    </dgm:pt>
    <dgm:pt modelId="{8B1FF68E-E4FF-42F8-B3B4-C7C1EFC892D6}" type="sibTrans" cxnId="{2D433F32-3CDA-427E-A773-35D0D383EBB9}">
      <dgm:prSet/>
      <dgm:spPr/>
      <dgm:t>
        <a:bodyPr/>
        <a:lstStyle/>
        <a:p>
          <a:endParaRPr lang="en-US"/>
        </a:p>
      </dgm:t>
    </dgm:pt>
    <dgm:pt modelId="{F16FF192-1E1E-4203-92A9-FC9F29FDAED1}">
      <dgm:prSet phldrT="[Text]" custT="1"/>
      <dgm:spPr>
        <a:solidFill>
          <a:srgbClr val="8EB4E3"/>
        </a:solidFill>
        <a:ln w="28575">
          <a:solidFill>
            <a:srgbClr val="FF0000"/>
          </a:solidFill>
        </a:ln>
      </dgm:spPr>
      <dgm:t>
        <a:bodyPr/>
        <a:lstStyle/>
        <a:p>
          <a:r>
            <a:rPr lang="en-US" sz="1000" dirty="0">
              <a:solidFill>
                <a:schemeClr val="tx1"/>
              </a:solidFill>
              <a:latin typeface="+mn-lt"/>
            </a:rPr>
            <a:t>Board votes to accept or amend R&amp;R</a:t>
          </a:r>
        </a:p>
      </dgm:t>
    </dgm:pt>
    <dgm:pt modelId="{A4EFC686-623D-4618-831D-36AE4CBB5824}" type="parTrans" cxnId="{DE8BB53D-BD2C-433E-95A5-7EBAC7F3EFA9}">
      <dgm:prSet/>
      <dgm:spPr/>
      <dgm:t>
        <a:bodyPr/>
        <a:lstStyle/>
        <a:p>
          <a:endParaRPr lang="en-US" dirty="0"/>
        </a:p>
      </dgm:t>
    </dgm:pt>
    <dgm:pt modelId="{781DAD0A-F0F5-4516-A6AC-D2A914FA5D3B}" type="sibTrans" cxnId="{DE8BB53D-BD2C-433E-95A5-7EBAC7F3EFA9}">
      <dgm:prSet/>
      <dgm:spPr/>
      <dgm:t>
        <a:bodyPr/>
        <a:lstStyle/>
        <a:p>
          <a:endParaRPr lang="en-US"/>
        </a:p>
      </dgm:t>
    </dgm:pt>
    <dgm:pt modelId="{2C2F4A63-DDD0-49DD-8F1B-ABCAA8A688E8}" type="pres">
      <dgm:prSet presAssocID="{B48FD2BE-48B0-4B5E-9FEE-23392A980FD3}" presName="Name0" presStyleCnt="0">
        <dgm:presLayoutVars>
          <dgm:chPref val="1"/>
          <dgm:dir/>
          <dgm:animOne val="branch"/>
          <dgm:animLvl val="lvl"/>
          <dgm:resizeHandles val="exact"/>
        </dgm:presLayoutVars>
      </dgm:prSet>
      <dgm:spPr/>
    </dgm:pt>
    <dgm:pt modelId="{ECF31B0D-21B7-4507-B00E-849AD25BA88C}" type="pres">
      <dgm:prSet presAssocID="{59B3E711-B66A-4942-98C2-5F81120803B2}" presName="root1" presStyleCnt="0"/>
      <dgm:spPr/>
    </dgm:pt>
    <dgm:pt modelId="{C0CEA769-5C8F-4964-A925-9F8D8FF6EDD4}" type="pres">
      <dgm:prSet presAssocID="{59B3E711-B66A-4942-98C2-5F81120803B2}" presName="LevelOneTextNode" presStyleLbl="node0" presStyleIdx="0" presStyleCnt="1" custScaleY="115304">
        <dgm:presLayoutVars>
          <dgm:chPref val="3"/>
        </dgm:presLayoutVars>
      </dgm:prSet>
      <dgm:spPr/>
    </dgm:pt>
    <dgm:pt modelId="{0D8FD915-743C-461A-8679-6D107BB1FBB8}" type="pres">
      <dgm:prSet presAssocID="{59B3E711-B66A-4942-98C2-5F81120803B2}" presName="level2hierChild" presStyleCnt="0"/>
      <dgm:spPr/>
    </dgm:pt>
    <dgm:pt modelId="{9AC02E73-E7D3-4EBC-8ED8-CC4A8C7F9358}" type="pres">
      <dgm:prSet presAssocID="{47EFF86F-9AB0-4B17-A40A-0C1F83C66729}" presName="conn2-1" presStyleLbl="parChTrans1D2" presStyleIdx="0" presStyleCnt="3"/>
      <dgm:spPr/>
    </dgm:pt>
    <dgm:pt modelId="{9D2D6F40-F9C4-45C7-AC99-E2A4ACB9C9F1}" type="pres">
      <dgm:prSet presAssocID="{47EFF86F-9AB0-4B17-A40A-0C1F83C66729}" presName="connTx" presStyleLbl="parChTrans1D2" presStyleIdx="0" presStyleCnt="3"/>
      <dgm:spPr/>
    </dgm:pt>
    <dgm:pt modelId="{09818AD5-5C97-451C-9E08-5CD91997881E}" type="pres">
      <dgm:prSet presAssocID="{5F53D745-3E9E-4660-84B7-D72F3B226A1A}" presName="root2" presStyleCnt="0"/>
      <dgm:spPr/>
    </dgm:pt>
    <dgm:pt modelId="{45704585-23CE-4735-AA21-36605E4E9439}" type="pres">
      <dgm:prSet presAssocID="{5F53D745-3E9E-4660-84B7-D72F3B226A1A}" presName="LevelTwoTextNode" presStyleLbl="asst1" presStyleIdx="0" presStyleCnt="5">
        <dgm:presLayoutVars>
          <dgm:chPref val="3"/>
        </dgm:presLayoutVars>
      </dgm:prSet>
      <dgm:spPr/>
    </dgm:pt>
    <dgm:pt modelId="{77161D92-606B-40A9-81DD-2430E76DCC49}" type="pres">
      <dgm:prSet presAssocID="{5F53D745-3E9E-4660-84B7-D72F3B226A1A}" presName="level3hierChild" presStyleCnt="0"/>
      <dgm:spPr/>
    </dgm:pt>
    <dgm:pt modelId="{5E559CEF-57E9-4133-84DB-473B98AEFF66}" type="pres">
      <dgm:prSet presAssocID="{58943AC5-A72B-41FC-8CE2-A2DC1AF4C7F3}" presName="conn2-1" presStyleLbl="parChTrans1D3" presStyleIdx="0" presStyleCnt="4"/>
      <dgm:spPr/>
    </dgm:pt>
    <dgm:pt modelId="{7CA6C1CB-F14A-433E-9228-420BFA998AED}" type="pres">
      <dgm:prSet presAssocID="{58943AC5-A72B-41FC-8CE2-A2DC1AF4C7F3}" presName="connTx" presStyleLbl="parChTrans1D3" presStyleIdx="0" presStyleCnt="4"/>
      <dgm:spPr/>
    </dgm:pt>
    <dgm:pt modelId="{8C8FE23C-1CC7-4031-94C8-E6B211F2F3FF}" type="pres">
      <dgm:prSet presAssocID="{5D81BB57-F26B-476F-81C9-CE522EF81F89}" presName="root2" presStyleCnt="0"/>
      <dgm:spPr/>
    </dgm:pt>
    <dgm:pt modelId="{4CB6351D-A7E3-4337-8466-732CD4805359}" type="pres">
      <dgm:prSet presAssocID="{5D81BB57-F26B-476F-81C9-CE522EF81F89}" presName="LevelTwoTextNode" presStyleLbl="asst1" presStyleIdx="1" presStyleCnt="5">
        <dgm:presLayoutVars>
          <dgm:chPref val="3"/>
        </dgm:presLayoutVars>
      </dgm:prSet>
      <dgm:spPr/>
    </dgm:pt>
    <dgm:pt modelId="{FBD752CA-14FB-4D1B-A1F4-53224D02754E}" type="pres">
      <dgm:prSet presAssocID="{5D81BB57-F26B-476F-81C9-CE522EF81F89}" presName="level3hierChild" presStyleCnt="0"/>
      <dgm:spPr/>
    </dgm:pt>
    <dgm:pt modelId="{0D105E8A-5DEF-403C-8A02-67C8D70F3822}" type="pres">
      <dgm:prSet presAssocID="{EAD0AB0A-A9A1-419F-B61E-CC370037CECE}" presName="conn2-1" presStyleLbl="parChTrans1D2" presStyleIdx="1" presStyleCnt="3"/>
      <dgm:spPr/>
    </dgm:pt>
    <dgm:pt modelId="{14F1E9CF-E653-4F42-8C9E-641AE5CD8D33}" type="pres">
      <dgm:prSet presAssocID="{EAD0AB0A-A9A1-419F-B61E-CC370037CECE}" presName="connTx" presStyleLbl="parChTrans1D2" presStyleIdx="1" presStyleCnt="3"/>
      <dgm:spPr/>
    </dgm:pt>
    <dgm:pt modelId="{07A68A4A-BF7B-47D0-B00B-F2C3B652D534}" type="pres">
      <dgm:prSet presAssocID="{D1A59DB9-CD60-48FE-A300-6D1E5952B83D}" presName="root2" presStyleCnt="0"/>
      <dgm:spPr/>
    </dgm:pt>
    <dgm:pt modelId="{90A5674C-B1FB-4109-8ACF-67CD574265B4}" type="pres">
      <dgm:prSet presAssocID="{D1A59DB9-CD60-48FE-A300-6D1E5952B83D}" presName="LevelTwoTextNode" presStyleLbl="asst1" presStyleIdx="2" presStyleCnt="5" custScaleX="98730" custScaleY="116517">
        <dgm:presLayoutVars>
          <dgm:chPref val="3"/>
        </dgm:presLayoutVars>
      </dgm:prSet>
      <dgm:spPr/>
    </dgm:pt>
    <dgm:pt modelId="{618824A2-D030-46A0-8F9C-BF30BD619C4F}" type="pres">
      <dgm:prSet presAssocID="{D1A59DB9-CD60-48FE-A300-6D1E5952B83D}" presName="level3hierChild" presStyleCnt="0"/>
      <dgm:spPr/>
    </dgm:pt>
    <dgm:pt modelId="{2D00EFA3-6286-48EB-BD22-D83B76DDD928}" type="pres">
      <dgm:prSet presAssocID="{343411EC-3765-429A-BC4E-B6DA1E1F8DF8}" presName="conn2-1" presStyleLbl="parChTrans1D3" presStyleIdx="1" presStyleCnt="4"/>
      <dgm:spPr/>
    </dgm:pt>
    <dgm:pt modelId="{388B47A6-D101-424E-9732-CCC5F98E1AF2}" type="pres">
      <dgm:prSet presAssocID="{343411EC-3765-429A-BC4E-B6DA1E1F8DF8}" presName="connTx" presStyleLbl="parChTrans1D3" presStyleIdx="1" presStyleCnt="4"/>
      <dgm:spPr/>
    </dgm:pt>
    <dgm:pt modelId="{12040A4F-7290-4D19-ADF7-7F2C9DAF7BE3}" type="pres">
      <dgm:prSet presAssocID="{15F8E959-1495-4309-9875-93AD4DC48133}" presName="root2" presStyleCnt="0"/>
      <dgm:spPr/>
    </dgm:pt>
    <dgm:pt modelId="{BC38FE6E-D1C2-4085-A17C-65645FF8A0C2}" type="pres">
      <dgm:prSet presAssocID="{15F8E959-1495-4309-9875-93AD4DC48133}" presName="LevelTwoTextNode" presStyleLbl="asst1" presStyleIdx="3" presStyleCnt="5">
        <dgm:presLayoutVars>
          <dgm:chPref val="3"/>
        </dgm:presLayoutVars>
      </dgm:prSet>
      <dgm:spPr/>
    </dgm:pt>
    <dgm:pt modelId="{DED13980-C9EC-48D1-9A70-CA019D7CC3CC}" type="pres">
      <dgm:prSet presAssocID="{15F8E959-1495-4309-9875-93AD4DC48133}" presName="level3hierChild" presStyleCnt="0"/>
      <dgm:spPr/>
    </dgm:pt>
    <dgm:pt modelId="{D5576F25-E749-474B-AC44-CA75189B6DA8}" type="pres">
      <dgm:prSet presAssocID="{A20B9716-1474-4861-859B-718F419BC0D6}" presName="conn2-1" presStyleLbl="parChTrans1D2" presStyleIdx="2" presStyleCnt="3"/>
      <dgm:spPr/>
    </dgm:pt>
    <dgm:pt modelId="{0AC1A4F3-5315-4372-9517-8E4A1B6DE4AC}" type="pres">
      <dgm:prSet presAssocID="{A20B9716-1474-4861-859B-718F419BC0D6}" presName="connTx" presStyleLbl="parChTrans1D2" presStyleIdx="2" presStyleCnt="3"/>
      <dgm:spPr/>
    </dgm:pt>
    <dgm:pt modelId="{595325C2-1AAC-40D9-9E24-2411407921D9}" type="pres">
      <dgm:prSet presAssocID="{A9B87415-C1BA-4789-B706-B08ED81E2CB8}" presName="root2" presStyleCnt="0"/>
      <dgm:spPr/>
    </dgm:pt>
    <dgm:pt modelId="{C80662F3-A4B8-40CA-8305-41BF7CC314F9}" type="pres">
      <dgm:prSet presAssocID="{A9B87415-C1BA-4789-B706-B08ED81E2CB8}" presName="LevelTwoTextNode" presStyleLbl="asst1" presStyleIdx="4" presStyleCnt="5" custScaleX="104307" custScaleY="182081">
        <dgm:presLayoutVars>
          <dgm:chPref val="3"/>
        </dgm:presLayoutVars>
      </dgm:prSet>
      <dgm:spPr/>
    </dgm:pt>
    <dgm:pt modelId="{F8613D24-5144-4925-AA12-754C029E257D}" type="pres">
      <dgm:prSet presAssocID="{A9B87415-C1BA-4789-B706-B08ED81E2CB8}" presName="level3hierChild" presStyleCnt="0"/>
      <dgm:spPr/>
    </dgm:pt>
    <dgm:pt modelId="{1AF0E9D6-37A2-40D3-AF27-6FEE858C4850}" type="pres">
      <dgm:prSet presAssocID="{8DE6A16A-36CB-41BD-AC21-6B0AC5B6E2BB}" presName="conn2-1" presStyleLbl="parChTrans1D3" presStyleIdx="2" presStyleCnt="4"/>
      <dgm:spPr/>
    </dgm:pt>
    <dgm:pt modelId="{686EE035-91DC-465C-9469-CC866094CADB}" type="pres">
      <dgm:prSet presAssocID="{8DE6A16A-36CB-41BD-AC21-6B0AC5B6E2BB}" presName="connTx" presStyleLbl="parChTrans1D3" presStyleIdx="2" presStyleCnt="4"/>
      <dgm:spPr/>
    </dgm:pt>
    <dgm:pt modelId="{292F25D1-03A6-4A7A-904E-4C33A9B8CF3A}" type="pres">
      <dgm:prSet presAssocID="{923A9AE4-6012-465C-93CF-08687F519B49}" presName="root2" presStyleCnt="0"/>
      <dgm:spPr/>
    </dgm:pt>
    <dgm:pt modelId="{A75E39B6-EABA-4A4A-9914-3D0153501657}" type="pres">
      <dgm:prSet presAssocID="{923A9AE4-6012-465C-93CF-08687F519B49}" presName="LevelTwoTextNode" presStyleLbl="node3" presStyleIdx="0" presStyleCnt="2" custScaleY="107010">
        <dgm:presLayoutVars>
          <dgm:chPref val="3"/>
        </dgm:presLayoutVars>
      </dgm:prSet>
      <dgm:spPr/>
    </dgm:pt>
    <dgm:pt modelId="{739629D6-F2EA-48DF-8376-C0E1EBD9C50C}" type="pres">
      <dgm:prSet presAssocID="{923A9AE4-6012-465C-93CF-08687F519B49}" presName="level3hierChild" presStyleCnt="0"/>
      <dgm:spPr/>
    </dgm:pt>
    <dgm:pt modelId="{56E2F810-237E-4BDB-BC65-3082AB747BB9}" type="pres">
      <dgm:prSet presAssocID="{CF3B1D1F-7AAF-451F-975A-541375FB8D19}" presName="conn2-1" presStyleLbl="parChTrans1D3" presStyleIdx="3" presStyleCnt="4"/>
      <dgm:spPr/>
    </dgm:pt>
    <dgm:pt modelId="{137C6325-A753-44CC-8967-78A8A3979DE8}" type="pres">
      <dgm:prSet presAssocID="{CF3B1D1F-7AAF-451F-975A-541375FB8D19}" presName="connTx" presStyleLbl="parChTrans1D3" presStyleIdx="3" presStyleCnt="4"/>
      <dgm:spPr/>
    </dgm:pt>
    <dgm:pt modelId="{91B49D54-5932-4712-9EC2-D52A6396A992}" type="pres">
      <dgm:prSet presAssocID="{42645A59-0A64-49CE-9D27-C8F55C66BF6C}" presName="root2" presStyleCnt="0"/>
      <dgm:spPr/>
    </dgm:pt>
    <dgm:pt modelId="{142752BB-9962-41DC-9C5D-8B1385A911A9}" type="pres">
      <dgm:prSet presAssocID="{42645A59-0A64-49CE-9D27-C8F55C66BF6C}" presName="LevelTwoTextNode" presStyleLbl="node3" presStyleIdx="1" presStyleCnt="2" custLinFactNeighborY="6466">
        <dgm:presLayoutVars>
          <dgm:chPref val="3"/>
        </dgm:presLayoutVars>
      </dgm:prSet>
      <dgm:spPr/>
    </dgm:pt>
    <dgm:pt modelId="{CE454491-E0F9-476A-9A9D-C683D34AE9D5}" type="pres">
      <dgm:prSet presAssocID="{42645A59-0A64-49CE-9D27-C8F55C66BF6C}" presName="level3hierChild" presStyleCnt="0"/>
      <dgm:spPr/>
    </dgm:pt>
    <dgm:pt modelId="{97DCAE8E-B0AC-462B-86C2-A5FFA2446501}" type="pres">
      <dgm:prSet presAssocID="{2C9A2AB6-E297-4C51-B14B-CE589A2023CB}" presName="conn2-1" presStyleLbl="parChTrans1D4" presStyleIdx="0" presStyleCnt="8"/>
      <dgm:spPr/>
    </dgm:pt>
    <dgm:pt modelId="{E2ED13E7-4E44-4C0E-9EED-B54A6466D7C7}" type="pres">
      <dgm:prSet presAssocID="{2C9A2AB6-E297-4C51-B14B-CE589A2023CB}" presName="connTx" presStyleLbl="parChTrans1D4" presStyleIdx="0" presStyleCnt="8"/>
      <dgm:spPr/>
    </dgm:pt>
    <dgm:pt modelId="{3B3A48DE-9E17-42D1-9E7D-BA63D1762A0A}" type="pres">
      <dgm:prSet presAssocID="{15788A2F-8526-4BF1-AA55-26ACAABD9B4A}" presName="root2" presStyleCnt="0"/>
      <dgm:spPr/>
    </dgm:pt>
    <dgm:pt modelId="{CECB5A87-AAA4-4CDF-8060-6C9B5500FC0F}" type="pres">
      <dgm:prSet presAssocID="{15788A2F-8526-4BF1-AA55-26ACAABD9B4A}" presName="LevelTwoTextNode" presStyleLbl="node4" presStyleIdx="0" presStyleCnt="8">
        <dgm:presLayoutVars>
          <dgm:chPref val="3"/>
        </dgm:presLayoutVars>
      </dgm:prSet>
      <dgm:spPr/>
    </dgm:pt>
    <dgm:pt modelId="{949C66B2-CB86-465F-ADE0-77B6B766A088}" type="pres">
      <dgm:prSet presAssocID="{15788A2F-8526-4BF1-AA55-26ACAABD9B4A}" presName="level3hierChild" presStyleCnt="0"/>
      <dgm:spPr/>
    </dgm:pt>
    <dgm:pt modelId="{5B9C1091-1AC1-4913-BFC6-1F9FDFFB51E3}" type="pres">
      <dgm:prSet presAssocID="{DE0C4934-5A9F-4800-9EFD-8B32BD5E0604}" presName="conn2-1" presStyleLbl="parChTrans1D4" presStyleIdx="1" presStyleCnt="8"/>
      <dgm:spPr/>
    </dgm:pt>
    <dgm:pt modelId="{D3C3A3E2-5FCC-4FC3-9BD8-5A3E20D05E8F}" type="pres">
      <dgm:prSet presAssocID="{DE0C4934-5A9F-4800-9EFD-8B32BD5E0604}" presName="connTx" presStyleLbl="parChTrans1D4" presStyleIdx="1" presStyleCnt="8"/>
      <dgm:spPr/>
    </dgm:pt>
    <dgm:pt modelId="{FC0B325A-F4CD-4BA2-9EB9-03488B5001E0}" type="pres">
      <dgm:prSet presAssocID="{74B70EDB-A149-4305-A6CF-3626758666CD}" presName="root2" presStyleCnt="0"/>
      <dgm:spPr/>
    </dgm:pt>
    <dgm:pt modelId="{FC2EB69A-D4DB-415A-BDDB-E9BC6EB0A553}" type="pres">
      <dgm:prSet presAssocID="{74B70EDB-A149-4305-A6CF-3626758666CD}" presName="LevelTwoTextNode" presStyleLbl="node4" presStyleIdx="1" presStyleCnt="8" custScaleY="214020">
        <dgm:presLayoutVars>
          <dgm:chPref val="3"/>
        </dgm:presLayoutVars>
      </dgm:prSet>
      <dgm:spPr/>
    </dgm:pt>
    <dgm:pt modelId="{87B387CB-FAA1-4B81-B186-9BA08265F410}" type="pres">
      <dgm:prSet presAssocID="{74B70EDB-A149-4305-A6CF-3626758666CD}" presName="level3hierChild" presStyleCnt="0"/>
      <dgm:spPr/>
    </dgm:pt>
    <dgm:pt modelId="{FF1E0579-87C7-48E7-9177-02D3CD38B8A0}" type="pres">
      <dgm:prSet presAssocID="{3B0C352A-C17D-443B-832D-447A4DFAE558}" presName="conn2-1" presStyleLbl="parChTrans1D4" presStyleIdx="2" presStyleCnt="8"/>
      <dgm:spPr/>
    </dgm:pt>
    <dgm:pt modelId="{3C1FA008-E19F-4EE6-8B9D-E5A72294AD2C}" type="pres">
      <dgm:prSet presAssocID="{3B0C352A-C17D-443B-832D-447A4DFAE558}" presName="connTx" presStyleLbl="parChTrans1D4" presStyleIdx="2" presStyleCnt="8"/>
      <dgm:spPr/>
    </dgm:pt>
    <dgm:pt modelId="{8A1ED7F3-E353-458E-9359-98B8ACD5564C}" type="pres">
      <dgm:prSet presAssocID="{FCF6688A-32E8-4321-9311-0FA6A258D50E}" presName="root2" presStyleCnt="0"/>
      <dgm:spPr/>
    </dgm:pt>
    <dgm:pt modelId="{57575A37-CDFE-4596-8E5D-D0DF6C64D5F7}" type="pres">
      <dgm:prSet presAssocID="{FCF6688A-32E8-4321-9311-0FA6A258D50E}" presName="LevelTwoTextNode" presStyleLbl="node4" presStyleIdx="2" presStyleCnt="8">
        <dgm:presLayoutVars>
          <dgm:chPref val="3"/>
        </dgm:presLayoutVars>
      </dgm:prSet>
      <dgm:spPr/>
    </dgm:pt>
    <dgm:pt modelId="{AF180E0F-E1CF-4808-9A65-C2F47F679867}" type="pres">
      <dgm:prSet presAssocID="{FCF6688A-32E8-4321-9311-0FA6A258D50E}" presName="level3hierChild" presStyleCnt="0"/>
      <dgm:spPr/>
    </dgm:pt>
    <dgm:pt modelId="{8F03E958-A0EE-4A8A-B287-4B19F7D7ADFB}" type="pres">
      <dgm:prSet presAssocID="{2AB9C185-CFD3-4A6F-800F-DB1FF15AA148}" presName="conn2-1" presStyleLbl="parChTrans1D4" presStyleIdx="3" presStyleCnt="8"/>
      <dgm:spPr/>
    </dgm:pt>
    <dgm:pt modelId="{BAB9253E-4F4D-4BBA-B2AB-CD2C14D51B15}" type="pres">
      <dgm:prSet presAssocID="{2AB9C185-CFD3-4A6F-800F-DB1FF15AA148}" presName="connTx" presStyleLbl="parChTrans1D4" presStyleIdx="3" presStyleCnt="8"/>
      <dgm:spPr/>
    </dgm:pt>
    <dgm:pt modelId="{516C3AD7-E750-41EE-9E86-1B50A3487FF3}" type="pres">
      <dgm:prSet presAssocID="{EE50448F-4D2E-46E9-A724-3CD6F4E86441}" presName="root2" presStyleCnt="0"/>
      <dgm:spPr/>
    </dgm:pt>
    <dgm:pt modelId="{766DA29D-E3DD-4BED-B821-818E14E1CD7C}" type="pres">
      <dgm:prSet presAssocID="{EE50448F-4D2E-46E9-A724-3CD6F4E86441}" presName="LevelTwoTextNode" presStyleLbl="node4" presStyleIdx="3" presStyleCnt="8" custScaleY="214020">
        <dgm:presLayoutVars>
          <dgm:chPref val="3"/>
        </dgm:presLayoutVars>
      </dgm:prSet>
      <dgm:spPr/>
    </dgm:pt>
    <dgm:pt modelId="{C664A83F-7B72-43DD-86E0-F5B63A898662}" type="pres">
      <dgm:prSet presAssocID="{EE50448F-4D2E-46E9-A724-3CD6F4E86441}" presName="level3hierChild" presStyleCnt="0"/>
      <dgm:spPr/>
    </dgm:pt>
    <dgm:pt modelId="{7914D4EC-8F82-4EFB-A191-9DD48A0AC742}" type="pres">
      <dgm:prSet presAssocID="{03B76E72-C94E-4B0C-8529-65C150BEA499}" presName="conn2-1" presStyleLbl="parChTrans1D4" presStyleIdx="4" presStyleCnt="8"/>
      <dgm:spPr/>
    </dgm:pt>
    <dgm:pt modelId="{9927FF53-49FC-48A4-AF76-473E9F7ED44D}" type="pres">
      <dgm:prSet presAssocID="{03B76E72-C94E-4B0C-8529-65C150BEA499}" presName="connTx" presStyleLbl="parChTrans1D4" presStyleIdx="4" presStyleCnt="8"/>
      <dgm:spPr/>
    </dgm:pt>
    <dgm:pt modelId="{11DAE701-0973-4530-9573-4CBC57DA7017}" type="pres">
      <dgm:prSet presAssocID="{7024564C-B0F4-43BE-9091-B3D27DDA77D6}" presName="root2" presStyleCnt="0"/>
      <dgm:spPr/>
    </dgm:pt>
    <dgm:pt modelId="{C4B84C55-E84A-4453-9D3E-286514B948D8}" type="pres">
      <dgm:prSet presAssocID="{7024564C-B0F4-43BE-9091-B3D27DDA77D6}" presName="LevelTwoTextNode" presStyleLbl="node4" presStyleIdx="4" presStyleCnt="8">
        <dgm:presLayoutVars>
          <dgm:chPref val="3"/>
        </dgm:presLayoutVars>
      </dgm:prSet>
      <dgm:spPr/>
    </dgm:pt>
    <dgm:pt modelId="{28598A2C-8142-407E-BCD4-E5D180DE0E35}" type="pres">
      <dgm:prSet presAssocID="{7024564C-B0F4-43BE-9091-B3D27DDA77D6}" presName="level3hierChild" presStyleCnt="0"/>
      <dgm:spPr/>
    </dgm:pt>
    <dgm:pt modelId="{7801D27A-7E1C-4CA5-A2D7-CA9153CE118F}" type="pres">
      <dgm:prSet presAssocID="{2945FBC4-5C09-4E66-8748-2821F43D7895}" presName="conn2-1" presStyleLbl="parChTrans1D4" presStyleIdx="5" presStyleCnt="8"/>
      <dgm:spPr/>
    </dgm:pt>
    <dgm:pt modelId="{41CFF03A-B823-4C55-BF3A-138EE28CD592}" type="pres">
      <dgm:prSet presAssocID="{2945FBC4-5C09-4E66-8748-2821F43D7895}" presName="connTx" presStyleLbl="parChTrans1D4" presStyleIdx="5" presStyleCnt="8"/>
      <dgm:spPr/>
    </dgm:pt>
    <dgm:pt modelId="{61110336-6A13-46AB-A65C-5507EAAF8845}" type="pres">
      <dgm:prSet presAssocID="{2313C5C3-CE05-4570-8F83-B4FC518D7BCE}" presName="root2" presStyleCnt="0"/>
      <dgm:spPr/>
    </dgm:pt>
    <dgm:pt modelId="{703CE5FC-3CCD-4E00-BD53-3406281F8F38}" type="pres">
      <dgm:prSet presAssocID="{2313C5C3-CE05-4570-8F83-B4FC518D7BCE}" presName="LevelTwoTextNode" presStyleLbl="node4" presStyleIdx="5" presStyleCnt="8">
        <dgm:presLayoutVars>
          <dgm:chPref val="3"/>
        </dgm:presLayoutVars>
      </dgm:prSet>
      <dgm:spPr/>
    </dgm:pt>
    <dgm:pt modelId="{6E032A7D-D223-465B-8A4B-A4F95AE66851}" type="pres">
      <dgm:prSet presAssocID="{2313C5C3-CE05-4570-8F83-B4FC518D7BCE}" presName="level3hierChild" presStyleCnt="0"/>
      <dgm:spPr/>
    </dgm:pt>
    <dgm:pt modelId="{37D8047F-B95E-4AFA-A101-95AED6EAA37F}" type="pres">
      <dgm:prSet presAssocID="{5FC12A37-CAA2-4EE5-A331-BAED72704E95}" presName="conn2-1" presStyleLbl="parChTrans1D4" presStyleIdx="6" presStyleCnt="8"/>
      <dgm:spPr/>
    </dgm:pt>
    <dgm:pt modelId="{42943ABC-5039-4233-B7BB-EADF6CF7E35A}" type="pres">
      <dgm:prSet presAssocID="{5FC12A37-CAA2-4EE5-A331-BAED72704E95}" presName="connTx" presStyleLbl="parChTrans1D4" presStyleIdx="6" presStyleCnt="8"/>
      <dgm:spPr/>
    </dgm:pt>
    <dgm:pt modelId="{3DF3797F-E3A9-4751-A266-17F0E7C7737D}" type="pres">
      <dgm:prSet presAssocID="{3BD35432-A47A-4E1E-8C68-67F7D7EDA7D0}" presName="root2" presStyleCnt="0"/>
      <dgm:spPr/>
    </dgm:pt>
    <dgm:pt modelId="{5BE4D309-9EC4-488A-9358-3D4535CEAF52}" type="pres">
      <dgm:prSet presAssocID="{3BD35432-A47A-4E1E-8C68-67F7D7EDA7D0}" presName="LevelTwoTextNode" presStyleLbl="node4" presStyleIdx="6" presStyleCnt="8" custScaleY="214020">
        <dgm:presLayoutVars>
          <dgm:chPref val="3"/>
        </dgm:presLayoutVars>
      </dgm:prSet>
      <dgm:spPr/>
    </dgm:pt>
    <dgm:pt modelId="{DC3716C5-01D1-4443-9DC8-81BA585854E9}" type="pres">
      <dgm:prSet presAssocID="{3BD35432-A47A-4E1E-8C68-67F7D7EDA7D0}" presName="level3hierChild" presStyleCnt="0"/>
      <dgm:spPr/>
    </dgm:pt>
    <dgm:pt modelId="{DCB3860C-79A9-4C1D-9D27-58547041285C}" type="pres">
      <dgm:prSet presAssocID="{A4EFC686-623D-4618-831D-36AE4CBB5824}" presName="conn2-1" presStyleLbl="parChTrans1D4" presStyleIdx="7" presStyleCnt="8"/>
      <dgm:spPr/>
    </dgm:pt>
    <dgm:pt modelId="{C6E935E1-1F7C-48F2-86F0-CC5CB2AF3CE9}" type="pres">
      <dgm:prSet presAssocID="{A4EFC686-623D-4618-831D-36AE4CBB5824}" presName="connTx" presStyleLbl="parChTrans1D4" presStyleIdx="7" presStyleCnt="8"/>
      <dgm:spPr/>
    </dgm:pt>
    <dgm:pt modelId="{0A406DDF-B742-4157-9812-27E6DE349A0C}" type="pres">
      <dgm:prSet presAssocID="{F16FF192-1E1E-4203-92A9-FC9F29FDAED1}" presName="root2" presStyleCnt="0"/>
      <dgm:spPr/>
    </dgm:pt>
    <dgm:pt modelId="{772657F8-D624-49ED-AA5E-DAB6366D7EB9}" type="pres">
      <dgm:prSet presAssocID="{F16FF192-1E1E-4203-92A9-FC9F29FDAED1}" presName="LevelTwoTextNode" presStyleLbl="node4" presStyleIdx="7" presStyleCnt="8">
        <dgm:presLayoutVars>
          <dgm:chPref val="3"/>
        </dgm:presLayoutVars>
      </dgm:prSet>
      <dgm:spPr/>
    </dgm:pt>
    <dgm:pt modelId="{E87BC117-522A-43C0-A23D-A28BB286D597}" type="pres">
      <dgm:prSet presAssocID="{F16FF192-1E1E-4203-92A9-FC9F29FDAED1}" presName="level3hierChild" presStyleCnt="0"/>
      <dgm:spPr/>
    </dgm:pt>
  </dgm:ptLst>
  <dgm:cxnLst>
    <dgm:cxn modelId="{D80BF009-93CA-4E24-9426-BE901FACD387}" srcId="{B48FD2BE-48B0-4B5E-9FEE-23392A980FD3}" destId="{59B3E711-B66A-4942-98C2-5F81120803B2}" srcOrd="0" destOrd="0" parTransId="{9ACAD0BB-B3F9-490B-96E3-CD95AFD8B064}" sibTransId="{32CDE884-9C4B-4FFB-8E65-24F72AFCACBF}"/>
    <dgm:cxn modelId="{3B9AFC1A-85E6-488E-B6BC-85E5C25653AB}" type="presOf" srcId="{3BD35432-A47A-4E1E-8C68-67F7D7EDA7D0}" destId="{5BE4D309-9EC4-488A-9358-3D4535CEAF52}" srcOrd="0" destOrd="0" presId="urn:microsoft.com/office/officeart/2008/layout/HorizontalMultiLevelHierarchy"/>
    <dgm:cxn modelId="{265E031E-529F-4AC0-A58B-246F270CC0EA}" type="presOf" srcId="{EAD0AB0A-A9A1-419F-B61E-CC370037CECE}" destId="{0D105E8A-5DEF-403C-8A02-67C8D70F3822}" srcOrd="0" destOrd="0" presId="urn:microsoft.com/office/officeart/2008/layout/HorizontalMultiLevelHierarchy"/>
    <dgm:cxn modelId="{22D5211E-FD3E-41F2-910D-A56241284AE7}" type="presOf" srcId="{8DE6A16A-36CB-41BD-AC21-6B0AC5B6E2BB}" destId="{1AF0E9D6-37A2-40D3-AF27-6FEE858C4850}" srcOrd="0" destOrd="0" presId="urn:microsoft.com/office/officeart/2008/layout/HorizontalMultiLevelHierarchy"/>
    <dgm:cxn modelId="{462E651E-49F2-45A5-A5AD-FDEDDC6180FE}" type="presOf" srcId="{FCF6688A-32E8-4321-9311-0FA6A258D50E}" destId="{57575A37-CDFE-4596-8E5D-D0DF6C64D5F7}" srcOrd="0" destOrd="0" presId="urn:microsoft.com/office/officeart/2008/layout/HorizontalMultiLevelHierarchy"/>
    <dgm:cxn modelId="{AB940A20-7C3B-410F-AD4F-67CB25780440}" type="presOf" srcId="{A4EFC686-623D-4618-831D-36AE4CBB5824}" destId="{C6E935E1-1F7C-48F2-86F0-CC5CB2AF3CE9}" srcOrd="1" destOrd="0" presId="urn:microsoft.com/office/officeart/2008/layout/HorizontalMultiLevelHierarchy"/>
    <dgm:cxn modelId="{AAAC5124-8E63-42F3-A814-038256D2A9ED}" type="presOf" srcId="{15F8E959-1495-4309-9875-93AD4DC48133}" destId="{BC38FE6E-D1C2-4085-A17C-65645FF8A0C2}" srcOrd="0" destOrd="0" presId="urn:microsoft.com/office/officeart/2008/layout/HorizontalMultiLevelHierarchy"/>
    <dgm:cxn modelId="{73E24326-CB53-4573-A484-B283F43910C1}" srcId="{42645A59-0A64-49CE-9D27-C8F55C66BF6C}" destId="{2313C5C3-CE05-4570-8F83-B4FC518D7BCE}" srcOrd="1" destOrd="0" parTransId="{2945FBC4-5C09-4E66-8748-2821F43D7895}" sibTransId="{F912DD63-1154-4E51-9579-E691B7EC1E9D}"/>
    <dgm:cxn modelId="{1642FD27-89D0-4589-970F-8DF6C0A3772C}" srcId="{2313C5C3-CE05-4570-8F83-B4FC518D7BCE}" destId="{3BD35432-A47A-4E1E-8C68-67F7D7EDA7D0}" srcOrd="0" destOrd="0" parTransId="{5FC12A37-CAA2-4EE5-A331-BAED72704E95}" sibTransId="{A4BC3DB5-F823-4883-9793-9CA833CFCD1E}"/>
    <dgm:cxn modelId="{C3635630-2575-4124-9C35-1B44612DA53E}" type="presOf" srcId="{923A9AE4-6012-465C-93CF-08687F519B49}" destId="{A75E39B6-EABA-4A4A-9914-3D0153501657}" srcOrd="0" destOrd="0" presId="urn:microsoft.com/office/officeart/2008/layout/HorizontalMultiLevelHierarchy"/>
    <dgm:cxn modelId="{2D433F32-3CDA-427E-A773-35D0D383EBB9}" srcId="{EE50448F-4D2E-46E9-A724-3CD6F4E86441}" destId="{7024564C-B0F4-43BE-9091-B3D27DDA77D6}" srcOrd="0" destOrd="0" parTransId="{03B76E72-C94E-4B0C-8529-65C150BEA499}" sibTransId="{8B1FF68E-E4FF-42F8-B3B4-C7C1EFC892D6}"/>
    <dgm:cxn modelId="{0C12B833-2BE6-4170-B095-FCFC3346302C}" srcId="{59B3E711-B66A-4942-98C2-5F81120803B2}" destId="{D1A59DB9-CD60-48FE-A300-6D1E5952B83D}" srcOrd="1" destOrd="0" parTransId="{EAD0AB0A-A9A1-419F-B61E-CC370037CECE}" sibTransId="{C703B038-0D69-40AA-BB3F-567F1BBF0269}"/>
    <dgm:cxn modelId="{0DEB2939-1E62-4562-9C4A-BA751F135BD7}" type="presOf" srcId="{2AB9C185-CFD3-4A6F-800F-DB1FF15AA148}" destId="{8F03E958-A0EE-4A8A-B287-4B19F7D7ADFB}" srcOrd="0" destOrd="0" presId="urn:microsoft.com/office/officeart/2008/layout/HorizontalMultiLevelHierarchy"/>
    <dgm:cxn modelId="{E00AE73A-04E2-4984-BAB4-90FBFE0C77A5}" srcId="{59B3E711-B66A-4942-98C2-5F81120803B2}" destId="{5F53D745-3E9E-4660-84B7-D72F3B226A1A}" srcOrd="0" destOrd="0" parTransId="{47EFF86F-9AB0-4B17-A40A-0C1F83C66729}" sibTransId="{3DBBF6E2-319C-4D76-9CDE-7071BF00B126}"/>
    <dgm:cxn modelId="{307D663B-A6C7-4C97-B636-491FF8511333}" srcId="{15788A2F-8526-4BF1-AA55-26ACAABD9B4A}" destId="{74B70EDB-A149-4305-A6CF-3626758666CD}" srcOrd="0" destOrd="0" parTransId="{DE0C4934-5A9F-4800-9EFD-8B32BD5E0604}" sibTransId="{223945B8-2F32-4783-851B-448E1D1FB893}"/>
    <dgm:cxn modelId="{DE8BB53D-BD2C-433E-95A5-7EBAC7F3EFA9}" srcId="{3BD35432-A47A-4E1E-8C68-67F7D7EDA7D0}" destId="{F16FF192-1E1E-4203-92A9-FC9F29FDAED1}" srcOrd="0" destOrd="0" parTransId="{A4EFC686-623D-4618-831D-36AE4CBB5824}" sibTransId="{781DAD0A-F0F5-4516-A6AC-D2A914FA5D3B}"/>
    <dgm:cxn modelId="{6AA0AB3E-9A40-4C74-98FE-7166C9C1D87D}" type="presOf" srcId="{5FC12A37-CAA2-4EE5-A331-BAED72704E95}" destId="{37D8047F-B95E-4AFA-A101-95AED6EAA37F}" srcOrd="0" destOrd="0" presId="urn:microsoft.com/office/officeart/2008/layout/HorizontalMultiLevelHierarchy"/>
    <dgm:cxn modelId="{32D3BD40-2C83-4119-8E58-CC5B4045FEDB}" type="presOf" srcId="{CF3B1D1F-7AAF-451F-975A-541375FB8D19}" destId="{56E2F810-237E-4BDB-BC65-3082AB747BB9}" srcOrd="0" destOrd="0" presId="urn:microsoft.com/office/officeart/2008/layout/HorizontalMultiLevelHierarchy"/>
    <dgm:cxn modelId="{1FD34266-5FB3-46B3-912B-D3B21F97D6EF}" type="presOf" srcId="{2C9A2AB6-E297-4C51-B14B-CE589A2023CB}" destId="{97DCAE8E-B0AC-462B-86C2-A5FFA2446501}" srcOrd="0" destOrd="0" presId="urn:microsoft.com/office/officeart/2008/layout/HorizontalMultiLevelHierarchy"/>
    <dgm:cxn modelId="{5234D568-6E10-46CB-8315-3911037130CE}" type="presOf" srcId="{74B70EDB-A149-4305-A6CF-3626758666CD}" destId="{FC2EB69A-D4DB-415A-BDDB-E9BC6EB0A553}" srcOrd="0" destOrd="0" presId="urn:microsoft.com/office/officeart/2008/layout/HorizontalMultiLevelHierarchy"/>
    <dgm:cxn modelId="{324EE048-EC94-4CC1-837E-A15E4D218067}" type="presOf" srcId="{343411EC-3765-429A-BC4E-B6DA1E1F8DF8}" destId="{2D00EFA3-6286-48EB-BD22-D83B76DDD928}" srcOrd="0" destOrd="0" presId="urn:microsoft.com/office/officeart/2008/layout/HorizontalMultiLevelHierarchy"/>
    <dgm:cxn modelId="{08910D6B-0943-49D1-8EB4-47D844214F9E}" type="presOf" srcId="{5FC12A37-CAA2-4EE5-A331-BAED72704E95}" destId="{42943ABC-5039-4233-B7BB-EADF6CF7E35A}" srcOrd="1" destOrd="0" presId="urn:microsoft.com/office/officeart/2008/layout/HorizontalMultiLevelHierarchy"/>
    <dgm:cxn modelId="{FA61026C-676A-4860-ABF9-42D869DFB537}" type="presOf" srcId="{3B0C352A-C17D-443B-832D-447A4DFAE558}" destId="{FF1E0579-87C7-48E7-9177-02D3CD38B8A0}" srcOrd="0" destOrd="0" presId="urn:microsoft.com/office/officeart/2008/layout/HorizontalMultiLevelHierarchy"/>
    <dgm:cxn modelId="{428B836E-601B-4D9B-B898-684043F68381}" type="presOf" srcId="{EE50448F-4D2E-46E9-A724-3CD6F4E86441}" destId="{766DA29D-E3DD-4BED-B821-818E14E1CD7C}" srcOrd="0" destOrd="0" presId="urn:microsoft.com/office/officeart/2008/layout/HorizontalMultiLevelHierarchy"/>
    <dgm:cxn modelId="{FE780A72-1F64-421D-ADCE-BB68ABE7A58C}" type="presOf" srcId="{2313C5C3-CE05-4570-8F83-B4FC518D7BCE}" destId="{703CE5FC-3CCD-4E00-BD53-3406281F8F38}" srcOrd="0" destOrd="0" presId="urn:microsoft.com/office/officeart/2008/layout/HorizontalMultiLevelHierarchy"/>
    <dgm:cxn modelId="{640B6576-CF0D-4940-9447-48052720AD82}" type="presOf" srcId="{A4EFC686-623D-4618-831D-36AE4CBB5824}" destId="{DCB3860C-79A9-4C1D-9D27-58547041285C}" srcOrd="0" destOrd="0" presId="urn:microsoft.com/office/officeart/2008/layout/HorizontalMultiLevelHierarchy"/>
    <dgm:cxn modelId="{98370A7A-633D-4D7B-8CDC-A992BF31364A}" type="presOf" srcId="{03B76E72-C94E-4B0C-8529-65C150BEA499}" destId="{9927FF53-49FC-48A4-AF76-473E9F7ED44D}" srcOrd="1" destOrd="0" presId="urn:microsoft.com/office/officeart/2008/layout/HorizontalMultiLevelHierarchy"/>
    <dgm:cxn modelId="{26CF1884-1015-4977-A135-7AE139BD5619}" type="presOf" srcId="{5D81BB57-F26B-476F-81C9-CE522EF81F89}" destId="{4CB6351D-A7E3-4337-8466-732CD4805359}" srcOrd="0" destOrd="0" presId="urn:microsoft.com/office/officeart/2008/layout/HorizontalMultiLevelHierarchy"/>
    <dgm:cxn modelId="{321BA984-92BF-4173-9AB0-AD0E9CD5236B}" type="presOf" srcId="{7024564C-B0F4-43BE-9091-B3D27DDA77D6}" destId="{C4B84C55-E84A-4453-9D3E-286514B948D8}" srcOrd="0" destOrd="0" presId="urn:microsoft.com/office/officeart/2008/layout/HorizontalMultiLevelHierarchy"/>
    <dgm:cxn modelId="{8934D584-996D-4AAE-BC2C-E359FA646E93}" type="presOf" srcId="{2945FBC4-5C09-4E66-8748-2821F43D7895}" destId="{7801D27A-7E1C-4CA5-A2D7-CA9153CE118F}" srcOrd="0" destOrd="0" presId="urn:microsoft.com/office/officeart/2008/layout/HorizontalMultiLevelHierarchy"/>
    <dgm:cxn modelId="{485AAA87-D26D-445F-9AD0-2FC82BA24123}" srcId="{5F53D745-3E9E-4660-84B7-D72F3B226A1A}" destId="{5D81BB57-F26B-476F-81C9-CE522EF81F89}" srcOrd="0" destOrd="0" parTransId="{58943AC5-A72B-41FC-8CE2-A2DC1AF4C7F3}" sibTransId="{07BD4A73-A6E3-428E-92F2-E93FAA601487}"/>
    <dgm:cxn modelId="{58F5488D-63B9-47C3-B4DB-0EFD2A7A83F5}" type="presOf" srcId="{47EFF86F-9AB0-4B17-A40A-0C1F83C66729}" destId="{9AC02E73-E7D3-4EBC-8ED8-CC4A8C7F9358}" srcOrd="0" destOrd="0" presId="urn:microsoft.com/office/officeart/2008/layout/HorizontalMultiLevelHierarchy"/>
    <dgm:cxn modelId="{79A1298E-A1DF-45BF-97DA-80EB2D4805A7}" srcId="{15788A2F-8526-4BF1-AA55-26ACAABD9B4A}" destId="{EE50448F-4D2E-46E9-A724-3CD6F4E86441}" srcOrd="1" destOrd="0" parTransId="{2AB9C185-CFD3-4A6F-800F-DB1FF15AA148}" sibTransId="{AA2BC4A9-E752-4564-B336-98482DA4D7DD}"/>
    <dgm:cxn modelId="{AA31DD8E-409D-4EE8-A8A9-DD437D85D02A}" type="presOf" srcId="{15788A2F-8526-4BF1-AA55-26ACAABD9B4A}" destId="{CECB5A87-AAA4-4CDF-8060-6C9B5500FC0F}" srcOrd="0" destOrd="0" presId="urn:microsoft.com/office/officeart/2008/layout/HorizontalMultiLevelHierarchy"/>
    <dgm:cxn modelId="{1B9F8E92-99D4-4B55-9B5F-83F201C6B490}" type="presOf" srcId="{2945FBC4-5C09-4E66-8748-2821F43D7895}" destId="{41CFF03A-B823-4C55-BF3A-138EE28CD592}" srcOrd="1" destOrd="0" presId="urn:microsoft.com/office/officeart/2008/layout/HorizontalMultiLevelHierarchy"/>
    <dgm:cxn modelId="{B44FC196-21D9-4F20-82EC-7B33890050A0}" srcId="{A9B87415-C1BA-4789-B706-B08ED81E2CB8}" destId="{923A9AE4-6012-465C-93CF-08687F519B49}" srcOrd="0" destOrd="0" parTransId="{8DE6A16A-36CB-41BD-AC21-6B0AC5B6E2BB}" sibTransId="{DF5E1A77-93C6-406F-8B9F-DC5382D96842}"/>
    <dgm:cxn modelId="{70A8239B-A14A-4F1E-AF8C-778087B7C10D}" type="presOf" srcId="{58943AC5-A72B-41FC-8CE2-A2DC1AF4C7F3}" destId="{5E559CEF-57E9-4133-84DB-473B98AEFF66}" srcOrd="0" destOrd="0" presId="urn:microsoft.com/office/officeart/2008/layout/HorizontalMultiLevelHierarchy"/>
    <dgm:cxn modelId="{D24C95A5-868B-4314-9226-25D866D0BDD2}" srcId="{A9B87415-C1BA-4789-B706-B08ED81E2CB8}" destId="{42645A59-0A64-49CE-9D27-C8F55C66BF6C}" srcOrd="1" destOrd="0" parTransId="{CF3B1D1F-7AAF-451F-975A-541375FB8D19}" sibTransId="{C16415A9-AE17-4A4D-9D10-7EBEE3B73007}"/>
    <dgm:cxn modelId="{C9CACAAC-9E91-472E-8232-0D0658892AE1}" type="presOf" srcId="{DE0C4934-5A9F-4800-9EFD-8B32BD5E0604}" destId="{5B9C1091-1AC1-4913-BFC6-1F9FDFFB51E3}" srcOrd="0" destOrd="0" presId="urn:microsoft.com/office/officeart/2008/layout/HorizontalMultiLevelHierarchy"/>
    <dgm:cxn modelId="{30C297AE-5CE8-4FE4-AF59-155D9D052458}" type="presOf" srcId="{59B3E711-B66A-4942-98C2-5F81120803B2}" destId="{C0CEA769-5C8F-4964-A925-9F8D8FF6EDD4}" srcOrd="0" destOrd="0" presId="urn:microsoft.com/office/officeart/2008/layout/HorizontalMultiLevelHierarchy"/>
    <dgm:cxn modelId="{4355FCB1-6EB4-45B1-A35F-18FACB70A22E}" type="presOf" srcId="{343411EC-3765-429A-BC4E-B6DA1E1F8DF8}" destId="{388B47A6-D101-424E-9732-CCC5F98E1AF2}" srcOrd="1" destOrd="0" presId="urn:microsoft.com/office/officeart/2008/layout/HorizontalMultiLevelHierarchy"/>
    <dgm:cxn modelId="{7934F7B5-4E72-4CD5-85C4-71FDF14623C3}" type="presOf" srcId="{2AB9C185-CFD3-4A6F-800F-DB1FF15AA148}" destId="{BAB9253E-4F4D-4BBA-B2AB-CD2C14D51B15}" srcOrd="1" destOrd="0" presId="urn:microsoft.com/office/officeart/2008/layout/HorizontalMultiLevelHierarchy"/>
    <dgm:cxn modelId="{844E13BC-4BEB-4964-B37B-2925DBC154E4}" srcId="{D1A59DB9-CD60-48FE-A300-6D1E5952B83D}" destId="{15F8E959-1495-4309-9875-93AD4DC48133}" srcOrd="0" destOrd="0" parTransId="{343411EC-3765-429A-BC4E-B6DA1E1F8DF8}" sibTransId="{D1999875-452E-4C59-B5F8-EAFE5ADE5F5A}"/>
    <dgm:cxn modelId="{50CE35BF-4E9C-4BB3-82D6-A7DCB6CE035B}" type="presOf" srcId="{8DE6A16A-36CB-41BD-AC21-6B0AC5B6E2BB}" destId="{686EE035-91DC-465C-9469-CC866094CADB}" srcOrd="1" destOrd="0" presId="urn:microsoft.com/office/officeart/2008/layout/HorizontalMultiLevelHierarchy"/>
    <dgm:cxn modelId="{615343C4-F0F2-4B4E-B454-47ACCD237016}" type="presOf" srcId="{A20B9716-1474-4861-859B-718F419BC0D6}" destId="{D5576F25-E749-474B-AC44-CA75189B6DA8}" srcOrd="0" destOrd="0" presId="urn:microsoft.com/office/officeart/2008/layout/HorizontalMultiLevelHierarchy"/>
    <dgm:cxn modelId="{134D25CB-E889-4272-8C32-C43F15BAC88D}" type="presOf" srcId="{A20B9716-1474-4861-859B-718F419BC0D6}" destId="{0AC1A4F3-5315-4372-9517-8E4A1B6DE4AC}" srcOrd="1" destOrd="0" presId="urn:microsoft.com/office/officeart/2008/layout/HorizontalMultiLevelHierarchy"/>
    <dgm:cxn modelId="{ED6382CB-CBC0-4B1F-BDCC-E303B8308E2A}" type="presOf" srcId="{3B0C352A-C17D-443B-832D-447A4DFAE558}" destId="{3C1FA008-E19F-4EE6-8B9D-E5A72294AD2C}" srcOrd="1" destOrd="0" presId="urn:microsoft.com/office/officeart/2008/layout/HorizontalMultiLevelHierarchy"/>
    <dgm:cxn modelId="{14C8EACD-74D6-42A5-8901-6440660962F3}" type="presOf" srcId="{2C9A2AB6-E297-4C51-B14B-CE589A2023CB}" destId="{E2ED13E7-4E44-4C0E-9EED-B54A6466D7C7}" srcOrd="1" destOrd="0" presId="urn:microsoft.com/office/officeart/2008/layout/HorizontalMultiLevelHierarchy"/>
    <dgm:cxn modelId="{8A8E56CE-EA01-4C42-913E-FD7770AFED65}" type="presOf" srcId="{B48FD2BE-48B0-4B5E-9FEE-23392A980FD3}" destId="{2C2F4A63-DDD0-49DD-8F1B-ABCAA8A688E8}" srcOrd="0" destOrd="0" presId="urn:microsoft.com/office/officeart/2008/layout/HorizontalMultiLevelHierarchy"/>
    <dgm:cxn modelId="{001092D1-3CA7-4FFC-87FC-B6D169E5BAF6}" type="presOf" srcId="{5F53D745-3E9E-4660-84B7-D72F3B226A1A}" destId="{45704585-23CE-4735-AA21-36605E4E9439}" srcOrd="0" destOrd="0" presId="urn:microsoft.com/office/officeart/2008/layout/HorizontalMultiLevelHierarchy"/>
    <dgm:cxn modelId="{8BF87AD8-6991-4987-86EE-C62B41425DBD}" srcId="{42645A59-0A64-49CE-9D27-C8F55C66BF6C}" destId="{15788A2F-8526-4BF1-AA55-26ACAABD9B4A}" srcOrd="0" destOrd="0" parTransId="{2C9A2AB6-E297-4C51-B14B-CE589A2023CB}" sibTransId="{415816CC-C5A9-490C-9FE9-E8272149F976}"/>
    <dgm:cxn modelId="{454E31DE-C06D-4830-ACD1-DCFD2C1FF4DF}" type="presOf" srcId="{A9B87415-C1BA-4789-B706-B08ED81E2CB8}" destId="{C80662F3-A4B8-40CA-8305-41BF7CC314F9}" srcOrd="0" destOrd="0" presId="urn:microsoft.com/office/officeart/2008/layout/HorizontalMultiLevelHierarchy"/>
    <dgm:cxn modelId="{1A364DE1-3BB8-4841-B17C-76070C5C1AC5}" type="presOf" srcId="{CF3B1D1F-7AAF-451F-975A-541375FB8D19}" destId="{137C6325-A753-44CC-8967-78A8A3979DE8}" srcOrd="1" destOrd="0" presId="urn:microsoft.com/office/officeart/2008/layout/HorizontalMultiLevelHierarchy"/>
    <dgm:cxn modelId="{0BB6BAE3-77E3-4F65-ABB0-DC9233FEC445}" type="presOf" srcId="{03B76E72-C94E-4B0C-8529-65C150BEA499}" destId="{7914D4EC-8F82-4EFB-A191-9DD48A0AC742}" srcOrd="0" destOrd="0" presId="urn:microsoft.com/office/officeart/2008/layout/HorizontalMultiLevelHierarchy"/>
    <dgm:cxn modelId="{B87CA3E4-2B9D-49CA-AE8E-852A50380ECE}" type="presOf" srcId="{42645A59-0A64-49CE-9D27-C8F55C66BF6C}" destId="{142752BB-9962-41DC-9C5D-8B1385A911A9}" srcOrd="0" destOrd="0" presId="urn:microsoft.com/office/officeart/2008/layout/HorizontalMultiLevelHierarchy"/>
    <dgm:cxn modelId="{199332E5-0D5D-4BC5-BAD7-3F9553D247EC}" type="presOf" srcId="{47EFF86F-9AB0-4B17-A40A-0C1F83C66729}" destId="{9D2D6F40-F9C4-45C7-AC99-E2A4ACB9C9F1}" srcOrd="1" destOrd="0" presId="urn:microsoft.com/office/officeart/2008/layout/HorizontalMultiLevelHierarchy"/>
    <dgm:cxn modelId="{61A775ED-3CFE-4625-8240-701B1C210157}" srcId="{59B3E711-B66A-4942-98C2-5F81120803B2}" destId="{A9B87415-C1BA-4789-B706-B08ED81E2CB8}" srcOrd="2" destOrd="0" parTransId="{A20B9716-1474-4861-859B-718F419BC0D6}" sibTransId="{4B26A37C-A31F-420C-9012-4420619D0F15}"/>
    <dgm:cxn modelId="{123FEEF2-4AB1-42F0-8516-F65AB5C3B3C6}" type="presOf" srcId="{F16FF192-1E1E-4203-92A9-FC9F29FDAED1}" destId="{772657F8-D624-49ED-AA5E-DAB6366D7EB9}" srcOrd="0" destOrd="0" presId="urn:microsoft.com/office/officeart/2008/layout/HorizontalMultiLevelHierarchy"/>
    <dgm:cxn modelId="{040288F6-6855-4F98-96D0-97E7DAAA687B}" type="presOf" srcId="{EAD0AB0A-A9A1-419F-B61E-CC370037CECE}" destId="{14F1E9CF-E653-4F42-8C9E-641AE5CD8D33}" srcOrd="1" destOrd="0" presId="urn:microsoft.com/office/officeart/2008/layout/HorizontalMultiLevelHierarchy"/>
    <dgm:cxn modelId="{5B9664F8-9C93-45A0-A534-A3726CD3B5C3}" type="presOf" srcId="{D1A59DB9-CD60-48FE-A300-6D1E5952B83D}" destId="{90A5674C-B1FB-4109-8ACF-67CD574265B4}" srcOrd="0" destOrd="0" presId="urn:microsoft.com/office/officeart/2008/layout/HorizontalMultiLevelHierarchy"/>
    <dgm:cxn modelId="{F32685F9-92E9-40BA-8192-C7B030AAE446}" srcId="{74B70EDB-A149-4305-A6CF-3626758666CD}" destId="{FCF6688A-32E8-4321-9311-0FA6A258D50E}" srcOrd="0" destOrd="0" parTransId="{3B0C352A-C17D-443B-832D-447A4DFAE558}" sibTransId="{ADF83E28-90AB-4C0B-A08D-036CD005C768}"/>
    <dgm:cxn modelId="{45729BFA-392E-439E-8D1B-E4135A8DB666}" type="presOf" srcId="{DE0C4934-5A9F-4800-9EFD-8B32BD5E0604}" destId="{D3C3A3E2-5FCC-4FC3-9BD8-5A3E20D05E8F}" srcOrd="1" destOrd="0" presId="urn:microsoft.com/office/officeart/2008/layout/HorizontalMultiLevelHierarchy"/>
    <dgm:cxn modelId="{43C076FB-188D-4365-8295-7BBAF75AACC5}" type="presOf" srcId="{58943AC5-A72B-41FC-8CE2-A2DC1AF4C7F3}" destId="{7CA6C1CB-F14A-433E-9228-420BFA998AED}" srcOrd="1" destOrd="0" presId="urn:microsoft.com/office/officeart/2008/layout/HorizontalMultiLevelHierarchy"/>
    <dgm:cxn modelId="{561CE6DF-8B01-44F3-A14C-9CBACF4FEB7E}" type="presParOf" srcId="{2C2F4A63-DDD0-49DD-8F1B-ABCAA8A688E8}" destId="{ECF31B0D-21B7-4507-B00E-849AD25BA88C}" srcOrd="0" destOrd="0" presId="urn:microsoft.com/office/officeart/2008/layout/HorizontalMultiLevelHierarchy"/>
    <dgm:cxn modelId="{DA955319-399B-4E80-A1D5-E84AB5278C66}" type="presParOf" srcId="{ECF31B0D-21B7-4507-B00E-849AD25BA88C}" destId="{C0CEA769-5C8F-4964-A925-9F8D8FF6EDD4}" srcOrd="0" destOrd="0" presId="urn:microsoft.com/office/officeart/2008/layout/HorizontalMultiLevelHierarchy"/>
    <dgm:cxn modelId="{E9B5BB6F-12C4-444B-9E97-B866DBBFD7BE}" type="presParOf" srcId="{ECF31B0D-21B7-4507-B00E-849AD25BA88C}" destId="{0D8FD915-743C-461A-8679-6D107BB1FBB8}" srcOrd="1" destOrd="0" presId="urn:microsoft.com/office/officeart/2008/layout/HorizontalMultiLevelHierarchy"/>
    <dgm:cxn modelId="{676B4A14-922D-42D5-83DD-DD6CF96CC409}" type="presParOf" srcId="{0D8FD915-743C-461A-8679-6D107BB1FBB8}" destId="{9AC02E73-E7D3-4EBC-8ED8-CC4A8C7F9358}" srcOrd="0" destOrd="0" presId="urn:microsoft.com/office/officeart/2008/layout/HorizontalMultiLevelHierarchy"/>
    <dgm:cxn modelId="{6B1E5F24-3050-4037-8ABB-6E2EF7671660}" type="presParOf" srcId="{9AC02E73-E7D3-4EBC-8ED8-CC4A8C7F9358}" destId="{9D2D6F40-F9C4-45C7-AC99-E2A4ACB9C9F1}" srcOrd="0" destOrd="0" presId="urn:microsoft.com/office/officeart/2008/layout/HorizontalMultiLevelHierarchy"/>
    <dgm:cxn modelId="{9C56BA44-01E0-47EF-B25A-D1B72CED67FB}" type="presParOf" srcId="{0D8FD915-743C-461A-8679-6D107BB1FBB8}" destId="{09818AD5-5C97-451C-9E08-5CD91997881E}" srcOrd="1" destOrd="0" presId="urn:microsoft.com/office/officeart/2008/layout/HorizontalMultiLevelHierarchy"/>
    <dgm:cxn modelId="{8662CF81-25A4-4871-80CD-355BDB0B4C17}" type="presParOf" srcId="{09818AD5-5C97-451C-9E08-5CD91997881E}" destId="{45704585-23CE-4735-AA21-36605E4E9439}" srcOrd="0" destOrd="0" presId="urn:microsoft.com/office/officeart/2008/layout/HorizontalMultiLevelHierarchy"/>
    <dgm:cxn modelId="{5C592F84-6D67-4AB5-8CB5-97E9F712F4F4}" type="presParOf" srcId="{09818AD5-5C97-451C-9E08-5CD91997881E}" destId="{77161D92-606B-40A9-81DD-2430E76DCC49}" srcOrd="1" destOrd="0" presId="urn:microsoft.com/office/officeart/2008/layout/HorizontalMultiLevelHierarchy"/>
    <dgm:cxn modelId="{500F979C-8427-45B7-B19B-37EF86DC03E0}" type="presParOf" srcId="{77161D92-606B-40A9-81DD-2430E76DCC49}" destId="{5E559CEF-57E9-4133-84DB-473B98AEFF66}" srcOrd="0" destOrd="0" presId="urn:microsoft.com/office/officeart/2008/layout/HorizontalMultiLevelHierarchy"/>
    <dgm:cxn modelId="{94F23A1D-4471-419D-AAE3-B35C07FC0616}" type="presParOf" srcId="{5E559CEF-57E9-4133-84DB-473B98AEFF66}" destId="{7CA6C1CB-F14A-433E-9228-420BFA998AED}" srcOrd="0" destOrd="0" presId="urn:microsoft.com/office/officeart/2008/layout/HorizontalMultiLevelHierarchy"/>
    <dgm:cxn modelId="{B1977990-5942-459B-9496-F4B500D1A6F7}" type="presParOf" srcId="{77161D92-606B-40A9-81DD-2430E76DCC49}" destId="{8C8FE23C-1CC7-4031-94C8-E6B211F2F3FF}" srcOrd="1" destOrd="0" presId="urn:microsoft.com/office/officeart/2008/layout/HorizontalMultiLevelHierarchy"/>
    <dgm:cxn modelId="{EA874AB3-9DC6-474B-8F3C-FD6C9A4B14AF}" type="presParOf" srcId="{8C8FE23C-1CC7-4031-94C8-E6B211F2F3FF}" destId="{4CB6351D-A7E3-4337-8466-732CD4805359}" srcOrd="0" destOrd="0" presId="urn:microsoft.com/office/officeart/2008/layout/HorizontalMultiLevelHierarchy"/>
    <dgm:cxn modelId="{CAC74130-83FD-461E-88C5-1F0CD2CA97C1}" type="presParOf" srcId="{8C8FE23C-1CC7-4031-94C8-E6B211F2F3FF}" destId="{FBD752CA-14FB-4D1B-A1F4-53224D02754E}" srcOrd="1" destOrd="0" presId="urn:microsoft.com/office/officeart/2008/layout/HorizontalMultiLevelHierarchy"/>
    <dgm:cxn modelId="{CA85C47F-FE04-4C9A-870F-B10B1269175B}" type="presParOf" srcId="{0D8FD915-743C-461A-8679-6D107BB1FBB8}" destId="{0D105E8A-5DEF-403C-8A02-67C8D70F3822}" srcOrd="2" destOrd="0" presId="urn:microsoft.com/office/officeart/2008/layout/HorizontalMultiLevelHierarchy"/>
    <dgm:cxn modelId="{5EBBCAA5-1DE3-4EB2-8719-02C433194AE6}" type="presParOf" srcId="{0D105E8A-5DEF-403C-8A02-67C8D70F3822}" destId="{14F1E9CF-E653-4F42-8C9E-641AE5CD8D33}" srcOrd="0" destOrd="0" presId="urn:microsoft.com/office/officeart/2008/layout/HorizontalMultiLevelHierarchy"/>
    <dgm:cxn modelId="{B42AA14A-3282-4E80-B0A9-12B1B35206CF}" type="presParOf" srcId="{0D8FD915-743C-461A-8679-6D107BB1FBB8}" destId="{07A68A4A-BF7B-47D0-B00B-F2C3B652D534}" srcOrd="3" destOrd="0" presId="urn:microsoft.com/office/officeart/2008/layout/HorizontalMultiLevelHierarchy"/>
    <dgm:cxn modelId="{00E8A613-0BD6-41BE-9BA1-10706D52C5D6}" type="presParOf" srcId="{07A68A4A-BF7B-47D0-B00B-F2C3B652D534}" destId="{90A5674C-B1FB-4109-8ACF-67CD574265B4}" srcOrd="0" destOrd="0" presId="urn:microsoft.com/office/officeart/2008/layout/HorizontalMultiLevelHierarchy"/>
    <dgm:cxn modelId="{E34413D7-DA40-4B28-A8DD-C6CD41FCCD47}" type="presParOf" srcId="{07A68A4A-BF7B-47D0-B00B-F2C3B652D534}" destId="{618824A2-D030-46A0-8F9C-BF30BD619C4F}" srcOrd="1" destOrd="0" presId="urn:microsoft.com/office/officeart/2008/layout/HorizontalMultiLevelHierarchy"/>
    <dgm:cxn modelId="{3A3F2748-7539-4F7B-B4BC-87A7BE7216BF}" type="presParOf" srcId="{618824A2-D030-46A0-8F9C-BF30BD619C4F}" destId="{2D00EFA3-6286-48EB-BD22-D83B76DDD928}" srcOrd="0" destOrd="0" presId="urn:microsoft.com/office/officeart/2008/layout/HorizontalMultiLevelHierarchy"/>
    <dgm:cxn modelId="{63D35B4C-7509-44D0-9F91-8601BA801D57}" type="presParOf" srcId="{2D00EFA3-6286-48EB-BD22-D83B76DDD928}" destId="{388B47A6-D101-424E-9732-CCC5F98E1AF2}" srcOrd="0" destOrd="0" presId="urn:microsoft.com/office/officeart/2008/layout/HorizontalMultiLevelHierarchy"/>
    <dgm:cxn modelId="{18B523E2-8C34-4B8E-B3A6-1B86BF880B71}" type="presParOf" srcId="{618824A2-D030-46A0-8F9C-BF30BD619C4F}" destId="{12040A4F-7290-4D19-ADF7-7F2C9DAF7BE3}" srcOrd="1" destOrd="0" presId="urn:microsoft.com/office/officeart/2008/layout/HorizontalMultiLevelHierarchy"/>
    <dgm:cxn modelId="{89BBC661-6A5A-481E-BFE2-5616F7272FF4}" type="presParOf" srcId="{12040A4F-7290-4D19-ADF7-7F2C9DAF7BE3}" destId="{BC38FE6E-D1C2-4085-A17C-65645FF8A0C2}" srcOrd="0" destOrd="0" presId="urn:microsoft.com/office/officeart/2008/layout/HorizontalMultiLevelHierarchy"/>
    <dgm:cxn modelId="{290BBCBA-B8A7-4526-B367-FF937E7FD376}" type="presParOf" srcId="{12040A4F-7290-4D19-ADF7-7F2C9DAF7BE3}" destId="{DED13980-C9EC-48D1-9A70-CA019D7CC3CC}" srcOrd="1" destOrd="0" presId="urn:microsoft.com/office/officeart/2008/layout/HorizontalMultiLevelHierarchy"/>
    <dgm:cxn modelId="{6D79C653-626E-4599-8A49-02113B91A463}" type="presParOf" srcId="{0D8FD915-743C-461A-8679-6D107BB1FBB8}" destId="{D5576F25-E749-474B-AC44-CA75189B6DA8}" srcOrd="4" destOrd="0" presId="urn:microsoft.com/office/officeart/2008/layout/HorizontalMultiLevelHierarchy"/>
    <dgm:cxn modelId="{1D1230B6-B917-457D-B9AC-AD6B7A50C282}" type="presParOf" srcId="{D5576F25-E749-474B-AC44-CA75189B6DA8}" destId="{0AC1A4F3-5315-4372-9517-8E4A1B6DE4AC}" srcOrd="0" destOrd="0" presId="urn:microsoft.com/office/officeart/2008/layout/HorizontalMultiLevelHierarchy"/>
    <dgm:cxn modelId="{9144CAE6-A57D-4EB7-8AA8-15F8023207FC}" type="presParOf" srcId="{0D8FD915-743C-461A-8679-6D107BB1FBB8}" destId="{595325C2-1AAC-40D9-9E24-2411407921D9}" srcOrd="5" destOrd="0" presId="urn:microsoft.com/office/officeart/2008/layout/HorizontalMultiLevelHierarchy"/>
    <dgm:cxn modelId="{D9DC3D3D-0BDE-4930-B329-576DEAD327AF}" type="presParOf" srcId="{595325C2-1AAC-40D9-9E24-2411407921D9}" destId="{C80662F3-A4B8-40CA-8305-41BF7CC314F9}" srcOrd="0" destOrd="0" presId="urn:microsoft.com/office/officeart/2008/layout/HorizontalMultiLevelHierarchy"/>
    <dgm:cxn modelId="{A8E2EC7F-7516-407A-9C18-35E311DD7B6B}" type="presParOf" srcId="{595325C2-1AAC-40D9-9E24-2411407921D9}" destId="{F8613D24-5144-4925-AA12-754C029E257D}" srcOrd="1" destOrd="0" presId="urn:microsoft.com/office/officeart/2008/layout/HorizontalMultiLevelHierarchy"/>
    <dgm:cxn modelId="{4051917B-D13B-420B-95EE-C8E4706038A6}" type="presParOf" srcId="{F8613D24-5144-4925-AA12-754C029E257D}" destId="{1AF0E9D6-37A2-40D3-AF27-6FEE858C4850}" srcOrd="0" destOrd="0" presId="urn:microsoft.com/office/officeart/2008/layout/HorizontalMultiLevelHierarchy"/>
    <dgm:cxn modelId="{3040D198-B49A-4419-9373-D534A7C48129}" type="presParOf" srcId="{1AF0E9D6-37A2-40D3-AF27-6FEE858C4850}" destId="{686EE035-91DC-465C-9469-CC866094CADB}" srcOrd="0" destOrd="0" presId="urn:microsoft.com/office/officeart/2008/layout/HorizontalMultiLevelHierarchy"/>
    <dgm:cxn modelId="{1E73D12A-B533-4448-A0B0-6D146FD6BAC7}" type="presParOf" srcId="{F8613D24-5144-4925-AA12-754C029E257D}" destId="{292F25D1-03A6-4A7A-904E-4C33A9B8CF3A}" srcOrd="1" destOrd="0" presId="urn:microsoft.com/office/officeart/2008/layout/HorizontalMultiLevelHierarchy"/>
    <dgm:cxn modelId="{8F6AF74E-71A4-482F-B798-15A23BF3E79B}" type="presParOf" srcId="{292F25D1-03A6-4A7A-904E-4C33A9B8CF3A}" destId="{A75E39B6-EABA-4A4A-9914-3D0153501657}" srcOrd="0" destOrd="0" presId="urn:microsoft.com/office/officeart/2008/layout/HorizontalMultiLevelHierarchy"/>
    <dgm:cxn modelId="{1988D069-18EF-4598-9050-CE38F96400AF}" type="presParOf" srcId="{292F25D1-03A6-4A7A-904E-4C33A9B8CF3A}" destId="{739629D6-F2EA-48DF-8376-C0E1EBD9C50C}" srcOrd="1" destOrd="0" presId="urn:microsoft.com/office/officeart/2008/layout/HorizontalMultiLevelHierarchy"/>
    <dgm:cxn modelId="{61AEF5B0-810E-4F5B-9902-D6F4B9BC0453}" type="presParOf" srcId="{F8613D24-5144-4925-AA12-754C029E257D}" destId="{56E2F810-237E-4BDB-BC65-3082AB747BB9}" srcOrd="2" destOrd="0" presId="urn:microsoft.com/office/officeart/2008/layout/HorizontalMultiLevelHierarchy"/>
    <dgm:cxn modelId="{5F78A3BF-9F0D-42C8-B623-A921E3A36D0B}" type="presParOf" srcId="{56E2F810-237E-4BDB-BC65-3082AB747BB9}" destId="{137C6325-A753-44CC-8967-78A8A3979DE8}" srcOrd="0" destOrd="0" presId="urn:microsoft.com/office/officeart/2008/layout/HorizontalMultiLevelHierarchy"/>
    <dgm:cxn modelId="{B6EE6183-9AEC-41C2-9F44-28E2811AA452}" type="presParOf" srcId="{F8613D24-5144-4925-AA12-754C029E257D}" destId="{91B49D54-5932-4712-9EC2-D52A6396A992}" srcOrd="3" destOrd="0" presId="urn:microsoft.com/office/officeart/2008/layout/HorizontalMultiLevelHierarchy"/>
    <dgm:cxn modelId="{DA3667A4-DA25-4AD9-B14F-4CDE4220642B}" type="presParOf" srcId="{91B49D54-5932-4712-9EC2-D52A6396A992}" destId="{142752BB-9962-41DC-9C5D-8B1385A911A9}" srcOrd="0" destOrd="0" presId="urn:microsoft.com/office/officeart/2008/layout/HorizontalMultiLevelHierarchy"/>
    <dgm:cxn modelId="{7F27D7ED-7D5C-4828-9039-FEEB42FF9E81}" type="presParOf" srcId="{91B49D54-5932-4712-9EC2-D52A6396A992}" destId="{CE454491-E0F9-476A-9A9D-C683D34AE9D5}" srcOrd="1" destOrd="0" presId="urn:microsoft.com/office/officeart/2008/layout/HorizontalMultiLevelHierarchy"/>
    <dgm:cxn modelId="{C60DEA03-EECE-4F97-B404-81949CFEC7B5}" type="presParOf" srcId="{CE454491-E0F9-476A-9A9D-C683D34AE9D5}" destId="{97DCAE8E-B0AC-462B-86C2-A5FFA2446501}" srcOrd="0" destOrd="0" presId="urn:microsoft.com/office/officeart/2008/layout/HorizontalMultiLevelHierarchy"/>
    <dgm:cxn modelId="{22D2BB1C-1FC9-4762-9E80-AEBE24F4E782}" type="presParOf" srcId="{97DCAE8E-B0AC-462B-86C2-A5FFA2446501}" destId="{E2ED13E7-4E44-4C0E-9EED-B54A6466D7C7}" srcOrd="0" destOrd="0" presId="urn:microsoft.com/office/officeart/2008/layout/HorizontalMultiLevelHierarchy"/>
    <dgm:cxn modelId="{3B838858-4E59-476C-8560-9A46911CCCE4}" type="presParOf" srcId="{CE454491-E0F9-476A-9A9D-C683D34AE9D5}" destId="{3B3A48DE-9E17-42D1-9E7D-BA63D1762A0A}" srcOrd="1" destOrd="0" presId="urn:microsoft.com/office/officeart/2008/layout/HorizontalMultiLevelHierarchy"/>
    <dgm:cxn modelId="{35B148C7-D326-480C-B0E8-C81644CED2D9}" type="presParOf" srcId="{3B3A48DE-9E17-42D1-9E7D-BA63D1762A0A}" destId="{CECB5A87-AAA4-4CDF-8060-6C9B5500FC0F}" srcOrd="0" destOrd="0" presId="urn:microsoft.com/office/officeart/2008/layout/HorizontalMultiLevelHierarchy"/>
    <dgm:cxn modelId="{F042B651-F780-4CD2-A7C2-68B8A0C4B86B}" type="presParOf" srcId="{3B3A48DE-9E17-42D1-9E7D-BA63D1762A0A}" destId="{949C66B2-CB86-465F-ADE0-77B6B766A088}" srcOrd="1" destOrd="0" presId="urn:microsoft.com/office/officeart/2008/layout/HorizontalMultiLevelHierarchy"/>
    <dgm:cxn modelId="{A983AD92-0268-45BA-9CE3-86AF279282DB}" type="presParOf" srcId="{949C66B2-CB86-465F-ADE0-77B6B766A088}" destId="{5B9C1091-1AC1-4913-BFC6-1F9FDFFB51E3}" srcOrd="0" destOrd="0" presId="urn:microsoft.com/office/officeart/2008/layout/HorizontalMultiLevelHierarchy"/>
    <dgm:cxn modelId="{20E68731-7F46-493D-919E-8C3F5F2023FF}" type="presParOf" srcId="{5B9C1091-1AC1-4913-BFC6-1F9FDFFB51E3}" destId="{D3C3A3E2-5FCC-4FC3-9BD8-5A3E20D05E8F}" srcOrd="0" destOrd="0" presId="urn:microsoft.com/office/officeart/2008/layout/HorizontalMultiLevelHierarchy"/>
    <dgm:cxn modelId="{6EFA306D-F170-4A5C-B2D4-99A204AB733E}" type="presParOf" srcId="{949C66B2-CB86-465F-ADE0-77B6B766A088}" destId="{FC0B325A-F4CD-4BA2-9EB9-03488B5001E0}" srcOrd="1" destOrd="0" presId="urn:microsoft.com/office/officeart/2008/layout/HorizontalMultiLevelHierarchy"/>
    <dgm:cxn modelId="{0264ED85-2ED4-4FEB-B0BC-AAD6AC78C809}" type="presParOf" srcId="{FC0B325A-F4CD-4BA2-9EB9-03488B5001E0}" destId="{FC2EB69A-D4DB-415A-BDDB-E9BC6EB0A553}" srcOrd="0" destOrd="0" presId="urn:microsoft.com/office/officeart/2008/layout/HorizontalMultiLevelHierarchy"/>
    <dgm:cxn modelId="{84BA3C12-00C4-46EC-BD62-06BFC616563C}" type="presParOf" srcId="{FC0B325A-F4CD-4BA2-9EB9-03488B5001E0}" destId="{87B387CB-FAA1-4B81-B186-9BA08265F410}" srcOrd="1" destOrd="0" presId="urn:microsoft.com/office/officeart/2008/layout/HorizontalMultiLevelHierarchy"/>
    <dgm:cxn modelId="{06530590-277E-426E-A105-29FC2C21D4D2}" type="presParOf" srcId="{87B387CB-FAA1-4B81-B186-9BA08265F410}" destId="{FF1E0579-87C7-48E7-9177-02D3CD38B8A0}" srcOrd="0" destOrd="0" presId="urn:microsoft.com/office/officeart/2008/layout/HorizontalMultiLevelHierarchy"/>
    <dgm:cxn modelId="{66180305-381B-4AE1-9591-17E618111AAB}" type="presParOf" srcId="{FF1E0579-87C7-48E7-9177-02D3CD38B8A0}" destId="{3C1FA008-E19F-4EE6-8B9D-E5A72294AD2C}" srcOrd="0" destOrd="0" presId="urn:microsoft.com/office/officeart/2008/layout/HorizontalMultiLevelHierarchy"/>
    <dgm:cxn modelId="{DA751D1F-6834-4E09-B182-BFBFBCE14CC7}" type="presParOf" srcId="{87B387CB-FAA1-4B81-B186-9BA08265F410}" destId="{8A1ED7F3-E353-458E-9359-98B8ACD5564C}" srcOrd="1" destOrd="0" presId="urn:microsoft.com/office/officeart/2008/layout/HorizontalMultiLevelHierarchy"/>
    <dgm:cxn modelId="{AA063ABE-4313-4D0E-BD0D-29D46155C77C}" type="presParOf" srcId="{8A1ED7F3-E353-458E-9359-98B8ACD5564C}" destId="{57575A37-CDFE-4596-8E5D-D0DF6C64D5F7}" srcOrd="0" destOrd="0" presId="urn:microsoft.com/office/officeart/2008/layout/HorizontalMultiLevelHierarchy"/>
    <dgm:cxn modelId="{24DD3A1F-FA2B-4C58-9A1A-5FDC3764EBA4}" type="presParOf" srcId="{8A1ED7F3-E353-458E-9359-98B8ACD5564C}" destId="{AF180E0F-E1CF-4808-9A65-C2F47F679867}" srcOrd="1" destOrd="0" presId="urn:microsoft.com/office/officeart/2008/layout/HorizontalMultiLevelHierarchy"/>
    <dgm:cxn modelId="{89881C37-86D6-4287-AD4A-ECF4D4AA0EFA}" type="presParOf" srcId="{949C66B2-CB86-465F-ADE0-77B6B766A088}" destId="{8F03E958-A0EE-4A8A-B287-4B19F7D7ADFB}" srcOrd="2" destOrd="0" presId="urn:microsoft.com/office/officeart/2008/layout/HorizontalMultiLevelHierarchy"/>
    <dgm:cxn modelId="{2BCFC382-1D2D-43D4-BAB5-FF46452B0770}" type="presParOf" srcId="{8F03E958-A0EE-4A8A-B287-4B19F7D7ADFB}" destId="{BAB9253E-4F4D-4BBA-B2AB-CD2C14D51B15}" srcOrd="0" destOrd="0" presId="urn:microsoft.com/office/officeart/2008/layout/HorizontalMultiLevelHierarchy"/>
    <dgm:cxn modelId="{F6A1540E-4707-44CB-967C-7F1F25158F67}" type="presParOf" srcId="{949C66B2-CB86-465F-ADE0-77B6B766A088}" destId="{516C3AD7-E750-41EE-9E86-1B50A3487FF3}" srcOrd="3" destOrd="0" presId="urn:microsoft.com/office/officeart/2008/layout/HorizontalMultiLevelHierarchy"/>
    <dgm:cxn modelId="{9A3D73DF-28E5-4DA7-B969-1E6D64F4C099}" type="presParOf" srcId="{516C3AD7-E750-41EE-9E86-1B50A3487FF3}" destId="{766DA29D-E3DD-4BED-B821-818E14E1CD7C}" srcOrd="0" destOrd="0" presId="urn:microsoft.com/office/officeart/2008/layout/HorizontalMultiLevelHierarchy"/>
    <dgm:cxn modelId="{02798E2E-434B-4742-BF98-A8CC02EAE001}" type="presParOf" srcId="{516C3AD7-E750-41EE-9E86-1B50A3487FF3}" destId="{C664A83F-7B72-43DD-86E0-F5B63A898662}" srcOrd="1" destOrd="0" presId="urn:microsoft.com/office/officeart/2008/layout/HorizontalMultiLevelHierarchy"/>
    <dgm:cxn modelId="{CAA176F6-2B2B-4AE7-832F-7B94098A56F9}" type="presParOf" srcId="{C664A83F-7B72-43DD-86E0-F5B63A898662}" destId="{7914D4EC-8F82-4EFB-A191-9DD48A0AC742}" srcOrd="0" destOrd="0" presId="urn:microsoft.com/office/officeart/2008/layout/HorizontalMultiLevelHierarchy"/>
    <dgm:cxn modelId="{AFA086FB-384C-458D-A1F5-E37F9A9F031B}" type="presParOf" srcId="{7914D4EC-8F82-4EFB-A191-9DD48A0AC742}" destId="{9927FF53-49FC-48A4-AF76-473E9F7ED44D}" srcOrd="0" destOrd="0" presId="urn:microsoft.com/office/officeart/2008/layout/HorizontalMultiLevelHierarchy"/>
    <dgm:cxn modelId="{FD1389F2-ABCE-4C9E-B7DA-48612515B3D6}" type="presParOf" srcId="{C664A83F-7B72-43DD-86E0-F5B63A898662}" destId="{11DAE701-0973-4530-9573-4CBC57DA7017}" srcOrd="1" destOrd="0" presId="urn:microsoft.com/office/officeart/2008/layout/HorizontalMultiLevelHierarchy"/>
    <dgm:cxn modelId="{8B62E7D7-48DA-43BE-821B-AD92C3D76675}" type="presParOf" srcId="{11DAE701-0973-4530-9573-4CBC57DA7017}" destId="{C4B84C55-E84A-4453-9D3E-286514B948D8}" srcOrd="0" destOrd="0" presId="urn:microsoft.com/office/officeart/2008/layout/HorizontalMultiLevelHierarchy"/>
    <dgm:cxn modelId="{305502E6-1303-4AB0-9950-B984763DECCA}" type="presParOf" srcId="{11DAE701-0973-4530-9573-4CBC57DA7017}" destId="{28598A2C-8142-407E-BCD4-E5D180DE0E35}" srcOrd="1" destOrd="0" presId="urn:microsoft.com/office/officeart/2008/layout/HorizontalMultiLevelHierarchy"/>
    <dgm:cxn modelId="{3184FE08-BA2A-4F67-8D91-3D9F5AE79BDB}" type="presParOf" srcId="{CE454491-E0F9-476A-9A9D-C683D34AE9D5}" destId="{7801D27A-7E1C-4CA5-A2D7-CA9153CE118F}" srcOrd="2" destOrd="0" presId="urn:microsoft.com/office/officeart/2008/layout/HorizontalMultiLevelHierarchy"/>
    <dgm:cxn modelId="{406872F9-3ED8-4C1F-9092-2919B37E968F}" type="presParOf" srcId="{7801D27A-7E1C-4CA5-A2D7-CA9153CE118F}" destId="{41CFF03A-B823-4C55-BF3A-138EE28CD592}" srcOrd="0" destOrd="0" presId="urn:microsoft.com/office/officeart/2008/layout/HorizontalMultiLevelHierarchy"/>
    <dgm:cxn modelId="{FD1D079B-C789-4335-923D-0D2A93619707}" type="presParOf" srcId="{CE454491-E0F9-476A-9A9D-C683D34AE9D5}" destId="{61110336-6A13-46AB-A65C-5507EAAF8845}" srcOrd="3" destOrd="0" presId="urn:microsoft.com/office/officeart/2008/layout/HorizontalMultiLevelHierarchy"/>
    <dgm:cxn modelId="{910F6A1F-2996-4902-BF74-EC08E8C31119}" type="presParOf" srcId="{61110336-6A13-46AB-A65C-5507EAAF8845}" destId="{703CE5FC-3CCD-4E00-BD53-3406281F8F38}" srcOrd="0" destOrd="0" presId="urn:microsoft.com/office/officeart/2008/layout/HorizontalMultiLevelHierarchy"/>
    <dgm:cxn modelId="{80BA6CCF-CE2D-460C-BDE8-E3835DD1355B}" type="presParOf" srcId="{61110336-6A13-46AB-A65C-5507EAAF8845}" destId="{6E032A7D-D223-465B-8A4B-A4F95AE66851}" srcOrd="1" destOrd="0" presId="urn:microsoft.com/office/officeart/2008/layout/HorizontalMultiLevelHierarchy"/>
    <dgm:cxn modelId="{6F5FC5E8-4456-4BC6-BBBF-8790F13F8112}" type="presParOf" srcId="{6E032A7D-D223-465B-8A4B-A4F95AE66851}" destId="{37D8047F-B95E-4AFA-A101-95AED6EAA37F}" srcOrd="0" destOrd="0" presId="urn:microsoft.com/office/officeart/2008/layout/HorizontalMultiLevelHierarchy"/>
    <dgm:cxn modelId="{09F2A14C-ED10-415A-81A3-72C00ACEB310}" type="presParOf" srcId="{37D8047F-B95E-4AFA-A101-95AED6EAA37F}" destId="{42943ABC-5039-4233-B7BB-EADF6CF7E35A}" srcOrd="0" destOrd="0" presId="urn:microsoft.com/office/officeart/2008/layout/HorizontalMultiLevelHierarchy"/>
    <dgm:cxn modelId="{13D6E6BC-3227-4F04-8AAE-B3B6E2B9CC35}" type="presParOf" srcId="{6E032A7D-D223-465B-8A4B-A4F95AE66851}" destId="{3DF3797F-E3A9-4751-A266-17F0E7C7737D}" srcOrd="1" destOrd="0" presId="urn:microsoft.com/office/officeart/2008/layout/HorizontalMultiLevelHierarchy"/>
    <dgm:cxn modelId="{6FEDD959-2F49-4FDD-8959-6DA833CA4D2B}" type="presParOf" srcId="{3DF3797F-E3A9-4751-A266-17F0E7C7737D}" destId="{5BE4D309-9EC4-488A-9358-3D4535CEAF52}" srcOrd="0" destOrd="0" presId="urn:microsoft.com/office/officeart/2008/layout/HorizontalMultiLevelHierarchy"/>
    <dgm:cxn modelId="{D6BEED5E-D8BE-4D0E-B8A4-A3EFE2AC21D4}" type="presParOf" srcId="{3DF3797F-E3A9-4751-A266-17F0E7C7737D}" destId="{DC3716C5-01D1-4443-9DC8-81BA585854E9}" srcOrd="1" destOrd="0" presId="urn:microsoft.com/office/officeart/2008/layout/HorizontalMultiLevelHierarchy"/>
    <dgm:cxn modelId="{052D419D-90EF-4F28-B96F-2C509237E271}" type="presParOf" srcId="{DC3716C5-01D1-4443-9DC8-81BA585854E9}" destId="{DCB3860C-79A9-4C1D-9D27-58547041285C}" srcOrd="0" destOrd="0" presId="urn:microsoft.com/office/officeart/2008/layout/HorizontalMultiLevelHierarchy"/>
    <dgm:cxn modelId="{62E72EBF-A923-49E7-AC3C-5CA3281BC0A0}" type="presParOf" srcId="{DCB3860C-79A9-4C1D-9D27-58547041285C}" destId="{C6E935E1-1F7C-48F2-86F0-CC5CB2AF3CE9}" srcOrd="0" destOrd="0" presId="urn:microsoft.com/office/officeart/2008/layout/HorizontalMultiLevelHierarchy"/>
    <dgm:cxn modelId="{A89C5BDC-137D-470A-BD9D-93D3ED8765DC}" type="presParOf" srcId="{DC3716C5-01D1-4443-9DC8-81BA585854E9}" destId="{0A406DDF-B742-4157-9812-27E6DE349A0C}" srcOrd="1" destOrd="0" presId="urn:microsoft.com/office/officeart/2008/layout/HorizontalMultiLevelHierarchy"/>
    <dgm:cxn modelId="{81855852-95DC-4767-8658-32718C3A2C5E}" type="presParOf" srcId="{0A406DDF-B742-4157-9812-27E6DE349A0C}" destId="{772657F8-D624-49ED-AA5E-DAB6366D7EB9}" srcOrd="0" destOrd="0" presId="urn:microsoft.com/office/officeart/2008/layout/HorizontalMultiLevelHierarchy"/>
    <dgm:cxn modelId="{AC6C90FD-EAEF-4056-93D9-CE45FF47E649}" type="presParOf" srcId="{0A406DDF-B742-4157-9812-27E6DE349A0C}" destId="{E87BC117-522A-43C0-A23D-A28BB286D59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E1644-EAC9-41C6-AFB4-F0CB0CA0AFA2}">
      <dsp:nvSpPr>
        <dsp:cNvPr id="0" name=""/>
        <dsp:cNvSpPr/>
      </dsp:nvSpPr>
      <dsp:spPr>
        <a:xfrm>
          <a:off x="0" y="3468"/>
          <a:ext cx="10119362" cy="738713"/>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E3EFFA04-01A4-4E26-9DF3-AEC5582F59F1}">
      <dsp:nvSpPr>
        <dsp:cNvPr id="0" name=""/>
        <dsp:cNvSpPr/>
      </dsp:nvSpPr>
      <dsp:spPr>
        <a:xfrm>
          <a:off x="158267" y="122044"/>
          <a:ext cx="536679" cy="501559"/>
        </a:xfrm>
        <a:prstGeom prst="rect">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0328CD-A5CA-4CBB-B2F0-0A768DC8D1A9}">
      <dsp:nvSpPr>
        <dsp:cNvPr id="0" name=""/>
        <dsp:cNvSpPr/>
      </dsp:nvSpPr>
      <dsp:spPr>
        <a:xfrm>
          <a:off x="853213" y="3468"/>
          <a:ext cx="9266148" cy="738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80" tIns="78180" rIns="78180" bIns="7818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accent5"/>
              </a:solidFill>
              <a:latin typeface="Arial" panose="020B0604020202020204" pitchFamily="34" charset="0"/>
              <a:cs typeface="Arial" panose="020B0604020202020204" pitchFamily="34" charset="0"/>
            </a:rPr>
            <a:t>Licensure</a:t>
          </a:r>
        </a:p>
      </dsp:txBody>
      <dsp:txXfrm>
        <a:off x="853213" y="3468"/>
        <a:ext cx="9266148" cy="738713"/>
      </dsp:txXfrm>
    </dsp:sp>
    <dsp:sp modelId="{F20BE8E1-BC80-4CF3-B7B2-332B791B22C4}">
      <dsp:nvSpPr>
        <dsp:cNvPr id="0" name=""/>
        <dsp:cNvSpPr/>
      </dsp:nvSpPr>
      <dsp:spPr>
        <a:xfrm>
          <a:off x="0" y="926859"/>
          <a:ext cx="10119362" cy="738713"/>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171188DF-400A-419D-B9B8-5C75ED4ACD18}">
      <dsp:nvSpPr>
        <dsp:cNvPr id="0" name=""/>
        <dsp:cNvSpPr/>
      </dsp:nvSpPr>
      <dsp:spPr>
        <a:xfrm>
          <a:off x="146076" y="1078811"/>
          <a:ext cx="561061" cy="434809"/>
        </a:xfrm>
        <a:prstGeom prst="rect">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EF4E23-FC06-4A42-8AF5-20CC3F65D75F}">
      <dsp:nvSpPr>
        <dsp:cNvPr id="0" name=""/>
        <dsp:cNvSpPr/>
      </dsp:nvSpPr>
      <dsp:spPr>
        <a:xfrm>
          <a:off x="853213" y="926859"/>
          <a:ext cx="9266148" cy="738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80" tIns="78180" rIns="78180" bIns="7818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accent5"/>
              </a:solidFill>
              <a:latin typeface="Arial" panose="020B0604020202020204" pitchFamily="34" charset="0"/>
              <a:cs typeface="Arial" panose="020B0604020202020204" pitchFamily="34" charset="0"/>
            </a:rPr>
            <a:t>Confidential investigations</a:t>
          </a:r>
        </a:p>
      </dsp:txBody>
      <dsp:txXfrm>
        <a:off x="853213" y="926859"/>
        <a:ext cx="9266148" cy="738713"/>
      </dsp:txXfrm>
    </dsp:sp>
    <dsp:sp modelId="{EC86789D-BFF1-49FD-A61A-9A3B097FC0CE}">
      <dsp:nvSpPr>
        <dsp:cNvPr id="0" name=""/>
        <dsp:cNvSpPr/>
      </dsp:nvSpPr>
      <dsp:spPr>
        <a:xfrm>
          <a:off x="0" y="1850251"/>
          <a:ext cx="10119362" cy="738713"/>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DD7635FF-A111-44F3-9143-BA9A7E7EAA2B}">
      <dsp:nvSpPr>
        <dsp:cNvPr id="0" name=""/>
        <dsp:cNvSpPr/>
      </dsp:nvSpPr>
      <dsp:spPr>
        <a:xfrm>
          <a:off x="121692" y="1962427"/>
          <a:ext cx="609828" cy="5143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7808DD-9212-4E1E-8057-88FEC59D6070}">
      <dsp:nvSpPr>
        <dsp:cNvPr id="0" name=""/>
        <dsp:cNvSpPr/>
      </dsp:nvSpPr>
      <dsp:spPr>
        <a:xfrm>
          <a:off x="853213" y="1850251"/>
          <a:ext cx="9266148" cy="738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80" tIns="78180" rIns="78180" bIns="7818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accent5"/>
              </a:solidFill>
              <a:latin typeface="Arial" panose="020B0604020202020204" pitchFamily="34" charset="0"/>
              <a:cs typeface="Arial" panose="020B0604020202020204" pitchFamily="34" charset="0"/>
            </a:rPr>
            <a:t>Disciplinary actions </a:t>
          </a:r>
        </a:p>
      </dsp:txBody>
      <dsp:txXfrm>
        <a:off x="853213" y="1850251"/>
        <a:ext cx="9266148" cy="738713"/>
      </dsp:txXfrm>
    </dsp:sp>
    <dsp:sp modelId="{B11DB568-22B9-4817-A4D6-5C095ABA7275}">
      <dsp:nvSpPr>
        <dsp:cNvPr id="0" name=""/>
        <dsp:cNvSpPr/>
      </dsp:nvSpPr>
      <dsp:spPr>
        <a:xfrm>
          <a:off x="0" y="2758927"/>
          <a:ext cx="10119362" cy="738713"/>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DBC7FB59-784D-4732-B41E-9EF6A90CD49C}">
      <dsp:nvSpPr>
        <dsp:cNvPr id="0" name=""/>
        <dsp:cNvSpPr/>
      </dsp:nvSpPr>
      <dsp:spPr>
        <a:xfrm>
          <a:off x="170459" y="2858231"/>
          <a:ext cx="512293" cy="569536"/>
        </a:xfrm>
        <a:prstGeom prst="rect">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12921F-C5AE-4FFC-B86F-3B3C2AACBA3D}">
      <dsp:nvSpPr>
        <dsp:cNvPr id="0" name=""/>
        <dsp:cNvSpPr/>
      </dsp:nvSpPr>
      <dsp:spPr>
        <a:xfrm>
          <a:off x="853213" y="2773642"/>
          <a:ext cx="9266148" cy="738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80" tIns="78180" rIns="78180" bIns="7818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accent5"/>
              </a:solidFill>
              <a:latin typeface="Arial" panose="020B0604020202020204" pitchFamily="34" charset="0"/>
              <a:cs typeface="Arial" panose="020B0604020202020204" pitchFamily="34" charset="0"/>
            </a:rPr>
            <a:t>Probationary monitoring</a:t>
          </a:r>
        </a:p>
      </dsp:txBody>
      <dsp:txXfrm>
        <a:off x="853213" y="2773642"/>
        <a:ext cx="9266148" cy="738713"/>
      </dsp:txXfrm>
    </dsp:sp>
    <dsp:sp modelId="{E002292B-327E-4A8B-A881-32929A388CE5}">
      <dsp:nvSpPr>
        <dsp:cNvPr id="0" name=""/>
        <dsp:cNvSpPr/>
      </dsp:nvSpPr>
      <dsp:spPr>
        <a:xfrm>
          <a:off x="0" y="3697034"/>
          <a:ext cx="10119362" cy="738713"/>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7628568B-A3AA-48BC-AB52-DF39E17844A0}">
      <dsp:nvSpPr>
        <dsp:cNvPr id="0" name=""/>
        <dsp:cNvSpPr/>
      </dsp:nvSpPr>
      <dsp:spPr>
        <a:xfrm>
          <a:off x="109499" y="3802941"/>
          <a:ext cx="634214" cy="5269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04FE58-1ACC-46B0-91D0-56263226E19B}">
      <dsp:nvSpPr>
        <dsp:cNvPr id="0" name=""/>
        <dsp:cNvSpPr/>
      </dsp:nvSpPr>
      <dsp:spPr>
        <a:xfrm>
          <a:off x="853213" y="3697034"/>
          <a:ext cx="9266148" cy="738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80" tIns="78180" rIns="78180" bIns="7818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accent5"/>
              </a:solidFill>
              <a:latin typeface="Arial" panose="020B0604020202020204" pitchFamily="34" charset="0"/>
              <a:cs typeface="Arial" panose="020B0604020202020204" pitchFamily="34" charset="0"/>
            </a:rPr>
            <a:t>Education &amp; Outreach</a:t>
          </a:r>
        </a:p>
      </dsp:txBody>
      <dsp:txXfrm>
        <a:off x="853213" y="3697034"/>
        <a:ext cx="9266148" cy="7387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F45C9-0C49-476D-A2E6-F7BFF1F3CF17}">
      <dsp:nvSpPr>
        <dsp:cNvPr id="0" name=""/>
        <dsp:cNvSpPr/>
      </dsp:nvSpPr>
      <dsp:spPr>
        <a:xfrm>
          <a:off x="0" y="6156"/>
          <a:ext cx="6797675" cy="678600"/>
        </a:xfrm>
        <a:prstGeom prst="roundRect">
          <a:avLst/>
        </a:prstGeom>
        <a:solidFill>
          <a:schemeClr val="accent2">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tabLst>
              <a:tab pos="280988" algn="l"/>
            </a:tabLst>
          </a:pPr>
          <a:r>
            <a:rPr lang="en-US" sz="2900" kern="1200" dirty="0"/>
            <a:t>Renewal </a:t>
          </a:r>
        </a:p>
      </dsp:txBody>
      <dsp:txXfrm>
        <a:off x="33127" y="39283"/>
        <a:ext cx="6731421" cy="612346"/>
      </dsp:txXfrm>
    </dsp:sp>
    <dsp:sp modelId="{E36DE8BC-3D53-418F-91FC-544A7AD75DDF}">
      <dsp:nvSpPr>
        <dsp:cNvPr id="0" name=""/>
        <dsp:cNvSpPr/>
      </dsp:nvSpPr>
      <dsp:spPr>
        <a:xfrm>
          <a:off x="0" y="684756"/>
          <a:ext cx="6797675" cy="1050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6830" rIns="206248" bIns="36830" numCol="1" spcCol="1270" anchor="t" anchorCtr="0">
          <a:noAutofit/>
        </a:bodyPr>
        <a:lstStyle/>
        <a:p>
          <a:pPr marL="228600" lvl="1" indent="-228600" algn="l" defTabSz="1022350">
            <a:lnSpc>
              <a:spcPct val="90000"/>
            </a:lnSpc>
            <a:spcBef>
              <a:spcPct val="0"/>
            </a:spcBef>
            <a:spcAft>
              <a:spcPct val="20000"/>
            </a:spcAft>
            <a:buFont typeface="Wingdings" panose="05000000000000000000" pitchFamily="2" charset="2"/>
            <a:buChar char="§"/>
          </a:pPr>
          <a:r>
            <a:rPr lang="en-US" sz="2300" kern="1200" dirty="0">
              <a:solidFill>
                <a:schemeClr val="accent6"/>
              </a:solidFill>
            </a:rPr>
            <a:t>Required every 2 years </a:t>
          </a:r>
        </a:p>
        <a:p>
          <a:pPr marL="0" lvl="1" indent="0" algn="l" defTabSz="1022350">
            <a:lnSpc>
              <a:spcPct val="90000"/>
            </a:lnSpc>
            <a:spcBef>
              <a:spcPct val="0"/>
            </a:spcBef>
            <a:spcAft>
              <a:spcPct val="20000"/>
            </a:spcAft>
            <a:buFont typeface="Wingdings" panose="05000000000000000000" pitchFamily="2" charset="2"/>
            <a:buChar char="§"/>
          </a:pPr>
          <a:r>
            <a:rPr lang="en-US" sz="2300" kern="1200" dirty="0">
              <a:solidFill>
                <a:schemeClr val="accent6"/>
              </a:solidFill>
            </a:rPr>
            <a:t> Licensed after 10/17/19 - based on date of      issuance</a:t>
          </a:r>
        </a:p>
      </dsp:txBody>
      <dsp:txXfrm>
        <a:off x="0" y="684756"/>
        <a:ext cx="6797675" cy="1050524"/>
      </dsp:txXfrm>
    </dsp:sp>
    <dsp:sp modelId="{0F3A321F-E8BF-4C98-9902-DAF3A4F314E2}">
      <dsp:nvSpPr>
        <dsp:cNvPr id="0" name=""/>
        <dsp:cNvSpPr/>
      </dsp:nvSpPr>
      <dsp:spPr>
        <a:xfrm>
          <a:off x="0" y="1735281"/>
          <a:ext cx="6797675" cy="678600"/>
        </a:xfrm>
        <a:prstGeom prst="roundRect">
          <a:avLst/>
        </a:prstGeom>
        <a:solidFill>
          <a:schemeClr val="accent2">
            <a:shade val="80000"/>
            <a:hueOff val="87816"/>
            <a:satOff val="2278"/>
            <a:lumOff val="1040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Reinstatement</a:t>
          </a:r>
        </a:p>
      </dsp:txBody>
      <dsp:txXfrm>
        <a:off x="33127" y="1768408"/>
        <a:ext cx="6731421" cy="612346"/>
      </dsp:txXfrm>
    </dsp:sp>
    <dsp:sp modelId="{C85E5773-DDAB-4CA1-8EEB-E83DFF49AADC}">
      <dsp:nvSpPr>
        <dsp:cNvPr id="0" name=""/>
        <dsp:cNvSpPr/>
      </dsp:nvSpPr>
      <dsp:spPr>
        <a:xfrm>
          <a:off x="0" y="2413881"/>
          <a:ext cx="6797675" cy="750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6830" rIns="206248" bIns="36830" numCol="1" spcCol="1270" anchor="t" anchorCtr="0">
          <a:noAutofit/>
        </a:bodyPr>
        <a:lstStyle/>
        <a:p>
          <a:pPr marL="228600" lvl="1" indent="-228600" algn="l" defTabSz="1022350">
            <a:lnSpc>
              <a:spcPct val="90000"/>
            </a:lnSpc>
            <a:spcBef>
              <a:spcPct val="0"/>
            </a:spcBef>
            <a:spcAft>
              <a:spcPct val="20000"/>
            </a:spcAft>
            <a:buFont typeface="Wingdings" panose="05000000000000000000" pitchFamily="2" charset="2"/>
            <a:buChar char="§"/>
          </a:pPr>
          <a:r>
            <a:rPr lang="en-US" sz="2300" kern="1200" dirty="0">
              <a:solidFill>
                <a:schemeClr val="accent6"/>
              </a:solidFill>
            </a:rPr>
            <a:t>Expired &lt; 2 years </a:t>
          </a:r>
        </a:p>
        <a:p>
          <a:pPr marL="228600" lvl="1" indent="-228600" algn="l" defTabSz="1022350">
            <a:lnSpc>
              <a:spcPct val="90000"/>
            </a:lnSpc>
            <a:spcBef>
              <a:spcPct val="0"/>
            </a:spcBef>
            <a:spcAft>
              <a:spcPct val="20000"/>
            </a:spcAft>
            <a:buFont typeface="Wingdings" panose="05000000000000000000" pitchFamily="2" charset="2"/>
            <a:buChar char="§"/>
          </a:pPr>
          <a:r>
            <a:rPr lang="en-US" sz="2300" kern="1200" dirty="0">
              <a:solidFill>
                <a:schemeClr val="accent6"/>
              </a:solidFill>
            </a:rPr>
            <a:t>Reinstatement fee incurred </a:t>
          </a:r>
        </a:p>
      </dsp:txBody>
      <dsp:txXfrm>
        <a:off x="0" y="2413881"/>
        <a:ext cx="6797675" cy="750375"/>
      </dsp:txXfrm>
    </dsp:sp>
    <dsp:sp modelId="{103C7D1F-3CC9-4A0A-929F-A71901C5E443}">
      <dsp:nvSpPr>
        <dsp:cNvPr id="0" name=""/>
        <dsp:cNvSpPr/>
      </dsp:nvSpPr>
      <dsp:spPr>
        <a:xfrm>
          <a:off x="0" y="3164256"/>
          <a:ext cx="6797675" cy="678600"/>
        </a:xfrm>
        <a:prstGeom prst="roundRect">
          <a:avLst/>
        </a:prstGeom>
        <a:solidFill>
          <a:schemeClr val="accent2">
            <a:shade val="80000"/>
            <a:hueOff val="175633"/>
            <a:satOff val="4555"/>
            <a:lumOff val="208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tabLst>
              <a:tab pos="280988" algn="l"/>
              <a:tab pos="804863" algn="l"/>
            </a:tabLst>
          </a:pPr>
          <a:r>
            <a:rPr lang="en-US" sz="2900" kern="1200" dirty="0"/>
            <a:t>Restoration    </a:t>
          </a:r>
        </a:p>
      </dsp:txBody>
      <dsp:txXfrm>
        <a:off x="33127" y="3197383"/>
        <a:ext cx="6731421" cy="612346"/>
      </dsp:txXfrm>
    </dsp:sp>
    <dsp:sp modelId="{9BAD9D83-6E85-4720-9467-A4C8953F8899}">
      <dsp:nvSpPr>
        <dsp:cNvPr id="0" name=""/>
        <dsp:cNvSpPr/>
      </dsp:nvSpPr>
      <dsp:spPr>
        <a:xfrm>
          <a:off x="0" y="3842856"/>
          <a:ext cx="6797675" cy="1800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6830" rIns="206248" bIns="36830" numCol="1" spcCol="1270" anchor="t" anchorCtr="0">
          <a:noAutofit/>
        </a:bodyPr>
        <a:lstStyle/>
        <a:p>
          <a:pPr marL="228600" lvl="1" indent="-228600" algn="l" defTabSz="1022350">
            <a:lnSpc>
              <a:spcPct val="90000"/>
            </a:lnSpc>
            <a:spcBef>
              <a:spcPct val="0"/>
            </a:spcBef>
            <a:spcAft>
              <a:spcPct val="20000"/>
            </a:spcAft>
            <a:buFont typeface="Wingdings" panose="05000000000000000000" pitchFamily="2" charset="2"/>
            <a:buChar char="§"/>
          </a:pPr>
          <a:r>
            <a:rPr lang="en-US" sz="2300" kern="1200" dirty="0">
              <a:solidFill>
                <a:schemeClr val="accent6"/>
              </a:solidFill>
            </a:rPr>
            <a:t>Expired &gt; 2 years </a:t>
          </a:r>
        </a:p>
        <a:p>
          <a:pPr marL="228600" lvl="1" indent="-228600" algn="l" defTabSz="1022350">
            <a:lnSpc>
              <a:spcPct val="90000"/>
            </a:lnSpc>
            <a:spcBef>
              <a:spcPct val="0"/>
            </a:spcBef>
            <a:spcAft>
              <a:spcPct val="20000"/>
            </a:spcAft>
            <a:buFont typeface="Wingdings" panose="05000000000000000000" pitchFamily="2" charset="2"/>
            <a:buChar char="§"/>
          </a:pPr>
          <a:r>
            <a:rPr lang="en-US" sz="2300" kern="1200" dirty="0">
              <a:solidFill>
                <a:schemeClr val="accent6"/>
              </a:solidFill>
            </a:rPr>
            <a:t>Restoration fee incurred</a:t>
          </a:r>
        </a:p>
        <a:p>
          <a:pPr marL="228600" lvl="1" indent="-228600" algn="l" defTabSz="1022350">
            <a:lnSpc>
              <a:spcPct val="90000"/>
            </a:lnSpc>
            <a:spcBef>
              <a:spcPct val="0"/>
            </a:spcBef>
            <a:spcAft>
              <a:spcPct val="20000"/>
            </a:spcAft>
            <a:buFont typeface="Wingdings" panose="05000000000000000000" pitchFamily="2" charset="2"/>
            <a:buChar char="§"/>
          </a:pPr>
          <a:r>
            <a:rPr lang="en-US" sz="2300" kern="1200" dirty="0">
              <a:solidFill>
                <a:schemeClr val="accent6"/>
              </a:solidFill>
            </a:rPr>
            <a:t>Background check required</a:t>
          </a:r>
        </a:p>
        <a:p>
          <a:pPr marL="228600" lvl="1" indent="-228600" algn="l" defTabSz="1022350">
            <a:lnSpc>
              <a:spcPct val="90000"/>
            </a:lnSpc>
            <a:spcBef>
              <a:spcPct val="0"/>
            </a:spcBef>
            <a:spcAft>
              <a:spcPct val="20000"/>
            </a:spcAft>
            <a:buFont typeface="Wingdings" panose="05000000000000000000" pitchFamily="2" charset="2"/>
            <a:buChar char="§"/>
          </a:pPr>
          <a:r>
            <a:rPr lang="en-US" sz="2300" kern="1200" dirty="0">
              <a:solidFill>
                <a:schemeClr val="accent6"/>
              </a:solidFill>
            </a:rPr>
            <a:t>Board may require additional training or examination </a:t>
          </a:r>
        </a:p>
      </dsp:txBody>
      <dsp:txXfrm>
        <a:off x="0" y="3842856"/>
        <a:ext cx="6797675" cy="18009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986D1-4399-4AD8-9EDE-8510D78E02AE}">
      <dsp:nvSpPr>
        <dsp:cNvPr id="0" name=""/>
        <dsp:cNvSpPr/>
      </dsp:nvSpPr>
      <dsp:spPr>
        <a:xfrm>
          <a:off x="0" y="679998"/>
          <a:ext cx="10058399" cy="1373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4E4FD1-2169-4698-A50A-9D17F7890BF7}">
      <dsp:nvSpPr>
        <dsp:cNvPr id="0" name=""/>
        <dsp:cNvSpPr/>
      </dsp:nvSpPr>
      <dsp:spPr>
        <a:xfrm>
          <a:off x="415596" y="989120"/>
          <a:ext cx="755630" cy="7556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577B14-4D42-42A9-BB0B-F29306FD1A4C}">
      <dsp:nvSpPr>
        <dsp:cNvPr id="0" name=""/>
        <dsp:cNvSpPr/>
      </dsp:nvSpPr>
      <dsp:spPr>
        <a:xfrm>
          <a:off x="1586824" y="679998"/>
          <a:ext cx="8471575" cy="137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402" tIns="145402" rIns="145402" bIns="145402" numCol="1" spcCol="1270" anchor="ctr" anchorCtr="0">
          <a:noAutofit/>
        </a:bodyPr>
        <a:lstStyle/>
        <a:p>
          <a:pPr marL="0" lvl="0" indent="0" algn="l" defTabSz="1244600">
            <a:lnSpc>
              <a:spcPct val="100000"/>
            </a:lnSpc>
            <a:spcBef>
              <a:spcPct val="0"/>
            </a:spcBef>
            <a:spcAft>
              <a:spcPct val="35000"/>
            </a:spcAft>
            <a:buNone/>
          </a:pPr>
          <a:r>
            <a:rPr lang="en-US" sz="2800" b="0" i="0" kern="1200" dirty="0">
              <a:solidFill>
                <a:schemeClr val="accent6"/>
              </a:solidFill>
            </a:rPr>
            <a:t>The board selects physicians at random for auditing of CME hours. </a:t>
          </a:r>
          <a:endParaRPr lang="en-US" sz="2800" kern="1200" dirty="0">
            <a:solidFill>
              <a:schemeClr val="accent6"/>
            </a:solidFill>
          </a:endParaRPr>
        </a:p>
      </dsp:txBody>
      <dsp:txXfrm>
        <a:off x="1586824" y="679998"/>
        <a:ext cx="8471575" cy="1373874"/>
      </dsp:txXfrm>
    </dsp:sp>
    <dsp:sp modelId="{83C5F363-5C8C-49FA-AA4D-0819E6D21442}">
      <dsp:nvSpPr>
        <dsp:cNvPr id="0" name=""/>
        <dsp:cNvSpPr/>
      </dsp:nvSpPr>
      <dsp:spPr>
        <a:xfrm>
          <a:off x="0" y="2386933"/>
          <a:ext cx="10058399" cy="1373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E0AA99-6F8F-4292-B9BD-7FB8A4A6A4BD}">
      <dsp:nvSpPr>
        <dsp:cNvPr id="0" name=""/>
        <dsp:cNvSpPr/>
      </dsp:nvSpPr>
      <dsp:spPr>
        <a:xfrm>
          <a:off x="415596" y="2696054"/>
          <a:ext cx="755630" cy="7556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D7603D-9B1C-4A80-9023-309AC01C8009}">
      <dsp:nvSpPr>
        <dsp:cNvPr id="0" name=""/>
        <dsp:cNvSpPr/>
      </dsp:nvSpPr>
      <dsp:spPr>
        <a:xfrm>
          <a:off x="1586824" y="2386933"/>
          <a:ext cx="8471575" cy="137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402" tIns="145402" rIns="145402" bIns="145402" numCol="1" spcCol="1270" anchor="ctr" anchorCtr="0">
          <a:noAutofit/>
        </a:bodyPr>
        <a:lstStyle/>
        <a:p>
          <a:pPr marL="0" lvl="0" indent="0" algn="l" defTabSz="1066800">
            <a:lnSpc>
              <a:spcPct val="100000"/>
            </a:lnSpc>
            <a:spcBef>
              <a:spcPct val="0"/>
            </a:spcBef>
            <a:spcAft>
              <a:spcPct val="35000"/>
            </a:spcAft>
            <a:buNone/>
          </a:pPr>
          <a:r>
            <a:rPr lang="en-US" sz="2400" b="0" i="0" kern="1200" dirty="0">
              <a:solidFill>
                <a:schemeClr val="accent6"/>
              </a:solidFill>
            </a:rPr>
            <a:t>Physicians who fail to provide the requested information in the designated timeframe may be subject to disciplinary action and fines.  </a:t>
          </a:r>
          <a:endParaRPr lang="en-US" sz="2400" kern="1200" dirty="0">
            <a:solidFill>
              <a:schemeClr val="accent6"/>
            </a:solidFill>
          </a:endParaRPr>
        </a:p>
      </dsp:txBody>
      <dsp:txXfrm>
        <a:off x="1586824" y="2386933"/>
        <a:ext cx="8471575" cy="13738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3860C-79A9-4C1D-9D27-58547041285C}">
      <dsp:nvSpPr>
        <dsp:cNvPr id="0" name=""/>
        <dsp:cNvSpPr/>
      </dsp:nvSpPr>
      <dsp:spPr>
        <a:xfrm>
          <a:off x="8543760" y="3953125"/>
          <a:ext cx="331567" cy="91440"/>
        </a:xfrm>
        <a:custGeom>
          <a:avLst/>
          <a:gdLst/>
          <a:ahLst/>
          <a:cxnLst/>
          <a:rect l="0" t="0" r="0" b="0"/>
          <a:pathLst>
            <a:path>
              <a:moveTo>
                <a:pt x="0" y="45720"/>
              </a:moveTo>
              <a:lnTo>
                <a:pt x="331567"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01254" y="3990556"/>
        <a:ext cx="16578" cy="16578"/>
      </dsp:txXfrm>
    </dsp:sp>
    <dsp:sp modelId="{37D8047F-B95E-4AFA-A101-95AED6EAA37F}">
      <dsp:nvSpPr>
        <dsp:cNvPr id="0" name=""/>
        <dsp:cNvSpPr/>
      </dsp:nvSpPr>
      <dsp:spPr>
        <a:xfrm>
          <a:off x="6554357" y="3953125"/>
          <a:ext cx="331567" cy="91440"/>
        </a:xfrm>
        <a:custGeom>
          <a:avLst/>
          <a:gdLst/>
          <a:ahLst/>
          <a:cxnLst/>
          <a:rect l="0" t="0" r="0" b="0"/>
          <a:pathLst>
            <a:path>
              <a:moveTo>
                <a:pt x="0" y="45720"/>
              </a:moveTo>
              <a:lnTo>
                <a:pt x="331567"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dirty="0">
            <a:latin typeface="+mn-lt"/>
          </a:endParaRPr>
        </a:p>
      </dsp:txBody>
      <dsp:txXfrm>
        <a:off x="6711851" y="3990556"/>
        <a:ext cx="16578" cy="16578"/>
      </dsp:txXfrm>
    </dsp:sp>
    <dsp:sp modelId="{7801D27A-7E1C-4CA5-A2D7-CA9153CE118F}">
      <dsp:nvSpPr>
        <dsp:cNvPr id="0" name=""/>
        <dsp:cNvSpPr/>
      </dsp:nvSpPr>
      <dsp:spPr>
        <a:xfrm>
          <a:off x="4564953" y="3125454"/>
          <a:ext cx="331567" cy="873391"/>
        </a:xfrm>
        <a:custGeom>
          <a:avLst/>
          <a:gdLst/>
          <a:ahLst/>
          <a:cxnLst/>
          <a:rect l="0" t="0" r="0" b="0"/>
          <a:pathLst>
            <a:path>
              <a:moveTo>
                <a:pt x="0" y="0"/>
              </a:moveTo>
              <a:lnTo>
                <a:pt x="165783" y="0"/>
              </a:lnTo>
              <a:lnTo>
                <a:pt x="165783" y="873391"/>
              </a:lnTo>
              <a:lnTo>
                <a:pt x="331567" y="87339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dirty="0">
            <a:latin typeface="+mn-lt"/>
          </a:endParaRPr>
        </a:p>
      </dsp:txBody>
      <dsp:txXfrm>
        <a:off x="4707382" y="3538794"/>
        <a:ext cx="46710" cy="46710"/>
      </dsp:txXfrm>
    </dsp:sp>
    <dsp:sp modelId="{7914D4EC-8F82-4EFB-A191-9DD48A0AC742}">
      <dsp:nvSpPr>
        <dsp:cNvPr id="0" name=""/>
        <dsp:cNvSpPr/>
      </dsp:nvSpPr>
      <dsp:spPr>
        <a:xfrm>
          <a:off x="8543760" y="2745028"/>
          <a:ext cx="331567" cy="91440"/>
        </a:xfrm>
        <a:custGeom>
          <a:avLst/>
          <a:gdLst/>
          <a:ahLst/>
          <a:cxnLst/>
          <a:rect l="0" t="0" r="0" b="0"/>
          <a:pathLst>
            <a:path>
              <a:moveTo>
                <a:pt x="0" y="45720"/>
              </a:moveTo>
              <a:lnTo>
                <a:pt x="331567"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01254" y="2782459"/>
        <a:ext cx="16578" cy="16578"/>
      </dsp:txXfrm>
    </dsp:sp>
    <dsp:sp modelId="{8F03E958-A0EE-4A8A-B287-4B19F7D7ADFB}">
      <dsp:nvSpPr>
        <dsp:cNvPr id="0" name=""/>
        <dsp:cNvSpPr/>
      </dsp:nvSpPr>
      <dsp:spPr>
        <a:xfrm>
          <a:off x="6554357" y="2186699"/>
          <a:ext cx="331567" cy="604048"/>
        </a:xfrm>
        <a:custGeom>
          <a:avLst/>
          <a:gdLst/>
          <a:ahLst/>
          <a:cxnLst/>
          <a:rect l="0" t="0" r="0" b="0"/>
          <a:pathLst>
            <a:path>
              <a:moveTo>
                <a:pt x="0" y="0"/>
              </a:moveTo>
              <a:lnTo>
                <a:pt x="165783" y="0"/>
              </a:lnTo>
              <a:lnTo>
                <a:pt x="165783" y="604048"/>
              </a:lnTo>
              <a:lnTo>
                <a:pt x="331567" y="60404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702914" y="2471497"/>
        <a:ext cx="34453" cy="34453"/>
      </dsp:txXfrm>
    </dsp:sp>
    <dsp:sp modelId="{FF1E0579-87C7-48E7-9177-02D3CD38B8A0}">
      <dsp:nvSpPr>
        <dsp:cNvPr id="0" name=""/>
        <dsp:cNvSpPr/>
      </dsp:nvSpPr>
      <dsp:spPr>
        <a:xfrm>
          <a:off x="8543760" y="1536930"/>
          <a:ext cx="331567" cy="91440"/>
        </a:xfrm>
        <a:custGeom>
          <a:avLst/>
          <a:gdLst/>
          <a:ahLst/>
          <a:cxnLst/>
          <a:rect l="0" t="0" r="0" b="0"/>
          <a:pathLst>
            <a:path>
              <a:moveTo>
                <a:pt x="0" y="45720"/>
              </a:moveTo>
              <a:lnTo>
                <a:pt x="331567"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01254" y="1574361"/>
        <a:ext cx="16578" cy="16578"/>
      </dsp:txXfrm>
    </dsp:sp>
    <dsp:sp modelId="{5B9C1091-1AC1-4913-BFC6-1F9FDFFB51E3}">
      <dsp:nvSpPr>
        <dsp:cNvPr id="0" name=""/>
        <dsp:cNvSpPr/>
      </dsp:nvSpPr>
      <dsp:spPr>
        <a:xfrm>
          <a:off x="6554357" y="1582650"/>
          <a:ext cx="331567" cy="604048"/>
        </a:xfrm>
        <a:custGeom>
          <a:avLst/>
          <a:gdLst/>
          <a:ahLst/>
          <a:cxnLst/>
          <a:rect l="0" t="0" r="0" b="0"/>
          <a:pathLst>
            <a:path>
              <a:moveTo>
                <a:pt x="0" y="604048"/>
              </a:moveTo>
              <a:lnTo>
                <a:pt x="165783" y="604048"/>
              </a:lnTo>
              <a:lnTo>
                <a:pt x="165783" y="0"/>
              </a:lnTo>
              <a:lnTo>
                <a:pt x="331567"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dirty="0">
            <a:latin typeface="+mn-lt"/>
          </a:endParaRPr>
        </a:p>
      </dsp:txBody>
      <dsp:txXfrm>
        <a:off x="6702914" y="1867448"/>
        <a:ext cx="34453" cy="34453"/>
      </dsp:txXfrm>
    </dsp:sp>
    <dsp:sp modelId="{97DCAE8E-B0AC-462B-86C2-A5FFA2446501}">
      <dsp:nvSpPr>
        <dsp:cNvPr id="0" name=""/>
        <dsp:cNvSpPr/>
      </dsp:nvSpPr>
      <dsp:spPr>
        <a:xfrm>
          <a:off x="4564953" y="2186699"/>
          <a:ext cx="331567" cy="938754"/>
        </a:xfrm>
        <a:custGeom>
          <a:avLst/>
          <a:gdLst/>
          <a:ahLst/>
          <a:cxnLst/>
          <a:rect l="0" t="0" r="0" b="0"/>
          <a:pathLst>
            <a:path>
              <a:moveTo>
                <a:pt x="0" y="938754"/>
              </a:moveTo>
              <a:lnTo>
                <a:pt x="165783" y="938754"/>
              </a:lnTo>
              <a:lnTo>
                <a:pt x="165783" y="0"/>
              </a:lnTo>
              <a:lnTo>
                <a:pt x="331567"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chemeClr val="tx1"/>
            </a:solidFill>
            <a:latin typeface="+mn-lt"/>
          </a:endParaRPr>
        </a:p>
      </dsp:txBody>
      <dsp:txXfrm>
        <a:off x="4705847" y="2631187"/>
        <a:ext cx="49779" cy="49779"/>
      </dsp:txXfrm>
    </dsp:sp>
    <dsp:sp modelId="{56E2F810-237E-4BDB-BC65-3082AB747BB9}">
      <dsp:nvSpPr>
        <dsp:cNvPr id="0" name=""/>
        <dsp:cNvSpPr/>
      </dsp:nvSpPr>
      <dsp:spPr>
        <a:xfrm>
          <a:off x="2575550" y="2759158"/>
          <a:ext cx="331567" cy="366295"/>
        </a:xfrm>
        <a:custGeom>
          <a:avLst/>
          <a:gdLst/>
          <a:ahLst/>
          <a:cxnLst/>
          <a:rect l="0" t="0" r="0" b="0"/>
          <a:pathLst>
            <a:path>
              <a:moveTo>
                <a:pt x="0" y="0"/>
              </a:moveTo>
              <a:lnTo>
                <a:pt x="165783" y="0"/>
              </a:lnTo>
              <a:lnTo>
                <a:pt x="165783" y="366295"/>
              </a:lnTo>
              <a:lnTo>
                <a:pt x="331567" y="36629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chemeClr val="tx1"/>
            </a:solidFill>
            <a:latin typeface="+mn-lt"/>
          </a:endParaRPr>
        </a:p>
      </dsp:txBody>
      <dsp:txXfrm>
        <a:off x="2728982" y="2929954"/>
        <a:ext cx="24703" cy="24703"/>
      </dsp:txXfrm>
    </dsp:sp>
    <dsp:sp modelId="{1AF0E9D6-37A2-40D3-AF27-6FEE858C4850}">
      <dsp:nvSpPr>
        <dsp:cNvPr id="0" name=""/>
        <dsp:cNvSpPr/>
      </dsp:nvSpPr>
      <dsp:spPr>
        <a:xfrm>
          <a:off x="2575550" y="2443259"/>
          <a:ext cx="331567" cy="315898"/>
        </a:xfrm>
        <a:custGeom>
          <a:avLst/>
          <a:gdLst/>
          <a:ahLst/>
          <a:cxnLst/>
          <a:rect l="0" t="0" r="0" b="0"/>
          <a:pathLst>
            <a:path>
              <a:moveTo>
                <a:pt x="0" y="315898"/>
              </a:moveTo>
              <a:lnTo>
                <a:pt x="165783" y="315898"/>
              </a:lnTo>
              <a:lnTo>
                <a:pt x="165783" y="0"/>
              </a:lnTo>
              <a:lnTo>
                <a:pt x="331567"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chemeClr val="tx1"/>
            </a:solidFill>
            <a:latin typeface="+mn-lt"/>
          </a:endParaRPr>
        </a:p>
      </dsp:txBody>
      <dsp:txXfrm>
        <a:off x="2729884" y="2589759"/>
        <a:ext cx="22898" cy="22898"/>
      </dsp:txXfrm>
    </dsp:sp>
    <dsp:sp modelId="{D5576F25-E749-474B-AC44-CA75189B6DA8}">
      <dsp:nvSpPr>
        <dsp:cNvPr id="0" name=""/>
        <dsp:cNvSpPr/>
      </dsp:nvSpPr>
      <dsp:spPr>
        <a:xfrm>
          <a:off x="514743" y="2043400"/>
          <a:ext cx="331567" cy="715758"/>
        </a:xfrm>
        <a:custGeom>
          <a:avLst/>
          <a:gdLst/>
          <a:ahLst/>
          <a:cxnLst/>
          <a:rect l="0" t="0" r="0" b="0"/>
          <a:pathLst>
            <a:path>
              <a:moveTo>
                <a:pt x="0" y="0"/>
              </a:moveTo>
              <a:lnTo>
                <a:pt x="165783" y="0"/>
              </a:lnTo>
              <a:lnTo>
                <a:pt x="165783" y="715758"/>
              </a:lnTo>
              <a:lnTo>
                <a:pt x="331567" y="71575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chemeClr val="tx1"/>
            </a:solidFill>
            <a:latin typeface="+mn-lt"/>
          </a:endParaRPr>
        </a:p>
      </dsp:txBody>
      <dsp:txXfrm>
        <a:off x="660806" y="2381558"/>
        <a:ext cx="39441" cy="39441"/>
      </dsp:txXfrm>
    </dsp:sp>
    <dsp:sp modelId="{2D00EFA3-6286-48EB-BD22-D83B76DDD928}">
      <dsp:nvSpPr>
        <dsp:cNvPr id="0" name=""/>
        <dsp:cNvSpPr/>
      </dsp:nvSpPr>
      <dsp:spPr>
        <a:xfrm>
          <a:off x="2483092" y="1748026"/>
          <a:ext cx="331567" cy="91440"/>
        </a:xfrm>
        <a:custGeom>
          <a:avLst/>
          <a:gdLst/>
          <a:ahLst/>
          <a:cxnLst/>
          <a:rect l="0" t="0" r="0" b="0"/>
          <a:pathLst>
            <a:path>
              <a:moveTo>
                <a:pt x="0" y="45720"/>
              </a:moveTo>
              <a:lnTo>
                <a:pt x="331567"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dirty="0">
            <a:latin typeface="+mn-lt"/>
          </a:endParaRPr>
        </a:p>
      </dsp:txBody>
      <dsp:txXfrm>
        <a:off x="2640587" y="1785457"/>
        <a:ext cx="16578" cy="16578"/>
      </dsp:txXfrm>
    </dsp:sp>
    <dsp:sp modelId="{0D105E8A-5DEF-403C-8A02-67C8D70F3822}">
      <dsp:nvSpPr>
        <dsp:cNvPr id="0" name=""/>
        <dsp:cNvSpPr/>
      </dsp:nvSpPr>
      <dsp:spPr>
        <a:xfrm>
          <a:off x="514743" y="1793746"/>
          <a:ext cx="331567" cy="249653"/>
        </a:xfrm>
        <a:custGeom>
          <a:avLst/>
          <a:gdLst/>
          <a:ahLst/>
          <a:cxnLst/>
          <a:rect l="0" t="0" r="0" b="0"/>
          <a:pathLst>
            <a:path>
              <a:moveTo>
                <a:pt x="0" y="249653"/>
              </a:moveTo>
              <a:lnTo>
                <a:pt x="165783" y="249653"/>
              </a:lnTo>
              <a:lnTo>
                <a:pt x="165783" y="0"/>
              </a:lnTo>
              <a:lnTo>
                <a:pt x="331567"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dirty="0">
            <a:latin typeface="+mn-lt"/>
          </a:endParaRPr>
        </a:p>
      </dsp:txBody>
      <dsp:txXfrm>
        <a:off x="670151" y="1908197"/>
        <a:ext cx="20752" cy="20752"/>
      </dsp:txXfrm>
    </dsp:sp>
    <dsp:sp modelId="{5E559CEF-57E9-4133-84DB-473B98AEFF66}">
      <dsp:nvSpPr>
        <dsp:cNvPr id="0" name=""/>
        <dsp:cNvSpPr/>
      </dsp:nvSpPr>
      <dsp:spPr>
        <a:xfrm>
          <a:off x="2504147" y="1074487"/>
          <a:ext cx="331567" cy="91440"/>
        </a:xfrm>
        <a:custGeom>
          <a:avLst/>
          <a:gdLst/>
          <a:ahLst/>
          <a:cxnLst/>
          <a:rect l="0" t="0" r="0" b="0"/>
          <a:pathLst>
            <a:path>
              <a:moveTo>
                <a:pt x="0" y="45720"/>
              </a:moveTo>
              <a:lnTo>
                <a:pt x="331567"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dirty="0">
            <a:latin typeface="+mn-lt"/>
          </a:endParaRPr>
        </a:p>
      </dsp:txBody>
      <dsp:txXfrm>
        <a:off x="2661641" y="1111918"/>
        <a:ext cx="16578" cy="16578"/>
      </dsp:txXfrm>
    </dsp:sp>
    <dsp:sp modelId="{9AC02E73-E7D3-4EBC-8ED8-CC4A8C7F9358}">
      <dsp:nvSpPr>
        <dsp:cNvPr id="0" name=""/>
        <dsp:cNvSpPr/>
      </dsp:nvSpPr>
      <dsp:spPr>
        <a:xfrm>
          <a:off x="514743" y="1120207"/>
          <a:ext cx="331567" cy="923192"/>
        </a:xfrm>
        <a:custGeom>
          <a:avLst/>
          <a:gdLst/>
          <a:ahLst/>
          <a:cxnLst/>
          <a:rect l="0" t="0" r="0" b="0"/>
          <a:pathLst>
            <a:path>
              <a:moveTo>
                <a:pt x="0" y="923192"/>
              </a:moveTo>
              <a:lnTo>
                <a:pt x="165783" y="923192"/>
              </a:lnTo>
              <a:lnTo>
                <a:pt x="165783" y="0"/>
              </a:lnTo>
              <a:lnTo>
                <a:pt x="331567"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chemeClr val="tx1"/>
            </a:solidFill>
            <a:latin typeface="+mn-lt"/>
          </a:endParaRPr>
        </a:p>
      </dsp:txBody>
      <dsp:txXfrm>
        <a:off x="656004" y="1557280"/>
        <a:ext cx="49046" cy="49046"/>
      </dsp:txXfrm>
    </dsp:sp>
    <dsp:sp modelId="{C0CEA769-5C8F-4964-A925-9F8D8FF6EDD4}">
      <dsp:nvSpPr>
        <dsp:cNvPr id="0" name=""/>
        <dsp:cNvSpPr/>
      </dsp:nvSpPr>
      <dsp:spPr>
        <a:xfrm rot="16200000">
          <a:off x="-1271632" y="1790681"/>
          <a:ext cx="3067316" cy="505437"/>
        </a:xfrm>
        <a:prstGeom prst="rect">
          <a:avLst/>
        </a:prstGeom>
        <a:solidFill>
          <a:srgbClr val="1F497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rPr>
            <a:t>Complaint Received</a:t>
          </a:r>
        </a:p>
      </dsp:txBody>
      <dsp:txXfrm>
        <a:off x="-1271632" y="1790681"/>
        <a:ext cx="3067316" cy="505437"/>
      </dsp:txXfrm>
    </dsp:sp>
    <dsp:sp modelId="{45704585-23CE-4735-AA21-36605E4E9439}">
      <dsp:nvSpPr>
        <dsp:cNvPr id="0" name=""/>
        <dsp:cNvSpPr/>
      </dsp:nvSpPr>
      <dsp:spPr>
        <a:xfrm>
          <a:off x="846311" y="867488"/>
          <a:ext cx="1657836" cy="505437"/>
        </a:xfrm>
        <a:prstGeom prst="rect">
          <a:avLst/>
        </a:prstGeom>
        <a:solidFill>
          <a:srgbClr val="1F497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Not within </a:t>
          </a:r>
        </a:p>
        <a:p>
          <a:pPr marL="0" lvl="0" indent="0" algn="ctr" defTabSz="444500">
            <a:lnSpc>
              <a:spcPct val="90000"/>
            </a:lnSpc>
            <a:spcBef>
              <a:spcPct val="0"/>
            </a:spcBef>
            <a:spcAft>
              <a:spcPct val="35000"/>
            </a:spcAft>
            <a:buNone/>
          </a:pPr>
          <a:r>
            <a:rPr lang="en-US" sz="1000" kern="1200" dirty="0">
              <a:latin typeface="+mn-lt"/>
            </a:rPr>
            <a:t>board’s jurisdiction</a:t>
          </a:r>
        </a:p>
      </dsp:txBody>
      <dsp:txXfrm>
        <a:off x="846311" y="867488"/>
        <a:ext cx="1657836" cy="505437"/>
      </dsp:txXfrm>
    </dsp:sp>
    <dsp:sp modelId="{4CB6351D-A7E3-4337-8466-732CD4805359}">
      <dsp:nvSpPr>
        <dsp:cNvPr id="0" name=""/>
        <dsp:cNvSpPr/>
      </dsp:nvSpPr>
      <dsp:spPr>
        <a:xfrm>
          <a:off x="2835714" y="867488"/>
          <a:ext cx="1657836" cy="505437"/>
        </a:xfrm>
        <a:prstGeom prst="rect">
          <a:avLst/>
        </a:prstGeom>
        <a:solidFill>
          <a:srgbClr val="1F497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Complaint closed</a:t>
          </a:r>
        </a:p>
      </dsp:txBody>
      <dsp:txXfrm>
        <a:off x="2835714" y="867488"/>
        <a:ext cx="1657836" cy="505437"/>
      </dsp:txXfrm>
    </dsp:sp>
    <dsp:sp modelId="{90A5674C-B1FB-4109-8ACF-67CD574265B4}">
      <dsp:nvSpPr>
        <dsp:cNvPr id="0" name=""/>
        <dsp:cNvSpPr/>
      </dsp:nvSpPr>
      <dsp:spPr>
        <a:xfrm>
          <a:off x="846311" y="1499286"/>
          <a:ext cx="1636781" cy="588921"/>
        </a:xfrm>
        <a:prstGeom prst="rect">
          <a:avLst/>
        </a:prstGeom>
        <a:solidFill>
          <a:srgbClr val="1F497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Complaint does not support disciplinary action</a:t>
          </a:r>
        </a:p>
      </dsp:txBody>
      <dsp:txXfrm>
        <a:off x="846311" y="1499286"/>
        <a:ext cx="1636781" cy="588921"/>
      </dsp:txXfrm>
    </dsp:sp>
    <dsp:sp modelId="{BC38FE6E-D1C2-4085-A17C-65645FF8A0C2}">
      <dsp:nvSpPr>
        <dsp:cNvPr id="0" name=""/>
        <dsp:cNvSpPr/>
      </dsp:nvSpPr>
      <dsp:spPr>
        <a:xfrm>
          <a:off x="2814660" y="1541027"/>
          <a:ext cx="1657836" cy="505437"/>
        </a:xfrm>
        <a:prstGeom prst="rect">
          <a:avLst/>
        </a:prstGeom>
        <a:solidFill>
          <a:srgbClr val="1F497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Complaint closed</a:t>
          </a:r>
        </a:p>
      </dsp:txBody>
      <dsp:txXfrm>
        <a:off x="2814660" y="1541027"/>
        <a:ext cx="1657836" cy="505437"/>
      </dsp:txXfrm>
    </dsp:sp>
    <dsp:sp modelId="{C80662F3-A4B8-40CA-8305-41BF7CC314F9}">
      <dsp:nvSpPr>
        <dsp:cNvPr id="0" name=""/>
        <dsp:cNvSpPr/>
      </dsp:nvSpPr>
      <dsp:spPr>
        <a:xfrm>
          <a:off x="846311" y="2299005"/>
          <a:ext cx="1729239" cy="920306"/>
        </a:xfrm>
        <a:prstGeom prst="rect">
          <a:avLst/>
        </a:prstGeom>
        <a:solidFill>
          <a:srgbClr val="1F497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mn-lt"/>
            </a:rPr>
            <a:t>Investigation supports disciplinary action by board; enforcement staff develops case for disciplinary action</a:t>
          </a:r>
        </a:p>
      </dsp:txBody>
      <dsp:txXfrm>
        <a:off x="846311" y="2299005"/>
        <a:ext cx="1729239" cy="920306"/>
      </dsp:txXfrm>
    </dsp:sp>
    <dsp:sp modelId="{A75E39B6-EABA-4A4A-9914-3D0153501657}">
      <dsp:nvSpPr>
        <dsp:cNvPr id="0" name=""/>
        <dsp:cNvSpPr/>
      </dsp:nvSpPr>
      <dsp:spPr>
        <a:xfrm>
          <a:off x="2907117" y="2172825"/>
          <a:ext cx="1657836" cy="540869"/>
        </a:xfrm>
        <a:prstGeom prst="rect">
          <a:avLst/>
        </a:prstGeom>
        <a:solidFill>
          <a:srgbClr val="8EB4E3"/>
        </a:solidFill>
        <a:ln w="28575"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spc="-4" dirty="0">
              <a:solidFill>
                <a:schemeClr val="tx1"/>
              </a:solidFill>
              <a:latin typeface="+mn-lt"/>
              <a:cs typeface="Arial"/>
            </a:rPr>
            <a:t>Consent a</a:t>
          </a:r>
          <a:r>
            <a:rPr lang="en-US" sz="1000" kern="1200" spc="-8" dirty="0">
              <a:solidFill>
                <a:schemeClr val="tx1"/>
              </a:solidFill>
              <a:latin typeface="+mn-lt"/>
              <a:cs typeface="Arial"/>
            </a:rPr>
            <a:t>greement </a:t>
          </a:r>
          <a:r>
            <a:rPr lang="en-US" sz="1000" kern="1200" spc="-4" dirty="0">
              <a:solidFill>
                <a:schemeClr val="tx1"/>
              </a:solidFill>
              <a:latin typeface="+mn-lt"/>
              <a:cs typeface="Arial"/>
            </a:rPr>
            <a:t>ratified by board</a:t>
          </a:r>
          <a:endParaRPr lang="en-US" sz="1000" kern="1200" dirty="0">
            <a:solidFill>
              <a:schemeClr val="tx1"/>
            </a:solidFill>
            <a:latin typeface="+mn-lt"/>
          </a:endParaRPr>
        </a:p>
      </dsp:txBody>
      <dsp:txXfrm>
        <a:off x="2907117" y="2172825"/>
        <a:ext cx="1657836" cy="540869"/>
      </dsp:txXfrm>
    </dsp:sp>
    <dsp:sp modelId="{142752BB-9962-41DC-9C5D-8B1385A911A9}">
      <dsp:nvSpPr>
        <dsp:cNvPr id="0" name=""/>
        <dsp:cNvSpPr/>
      </dsp:nvSpPr>
      <dsp:spPr>
        <a:xfrm>
          <a:off x="2907117" y="2872735"/>
          <a:ext cx="1657836" cy="505437"/>
        </a:xfrm>
        <a:prstGeom prst="rect">
          <a:avLst/>
        </a:prstGeom>
        <a:solidFill>
          <a:srgbClr val="8EB4E3"/>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mn-lt"/>
            </a:rPr>
            <a:t>Board approves issuance of a citation</a:t>
          </a:r>
        </a:p>
      </dsp:txBody>
      <dsp:txXfrm>
        <a:off x="2907117" y="2872735"/>
        <a:ext cx="1657836" cy="505437"/>
      </dsp:txXfrm>
    </dsp:sp>
    <dsp:sp modelId="{CECB5A87-AAA4-4CDF-8060-6C9B5500FC0F}">
      <dsp:nvSpPr>
        <dsp:cNvPr id="0" name=""/>
        <dsp:cNvSpPr/>
      </dsp:nvSpPr>
      <dsp:spPr>
        <a:xfrm>
          <a:off x="4896520" y="1933980"/>
          <a:ext cx="1657836" cy="505437"/>
        </a:xfrm>
        <a:prstGeom prst="rect">
          <a:avLst/>
        </a:prstGeom>
        <a:solidFill>
          <a:srgbClr val="8EB4E3"/>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mn-lt"/>
            </a:rPr>
            <a:t>No hearing requested  by licensee</a:t>
          </a:r>
        </a:p>
      </dsp:txBody>
      <dsp:txXfrm>
        <a:off x="4896520" y="1933980"/>
        <a:ext cx="1657836" cy="505437"/>
      </dsp:txXfrm>
    </dsp:sp>
    <dsp:sp modelId="{FC2EB69A-D4DB-415A-BDDB-E9BC6EB0A553}">
      <dsp:nvSpPr>
        <dsp:cNvPr id="0" name=""/>
        <dsp:cNvSpPr/>
      </dsp:nvSpPr>
      <dsp:spPr>
        <a:xfrm>
          <a:off x="6885924" y="1041781"/>
          <a:ext cx="1657836" cy="1081738"/>
        </a:xfrm>
        <a:prstGeom prst="rect">
          <a:avLst/>
        </a:prstGeom>
        <a:solidFill>
          <a:srgbClr val="8EB4E3"/>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mn-lt"/>
            </a:rPr>
            <a:t>Hearing Examiner prepares proposed findings and order (PFPO)  for board review</a:t>
          </a:r>
        </a:p>
      </dsp:txBody>
      <dsp:txXfrm>
        <a:off x="6885924" y="1041781"/>
        <a:ext cx="1657836" cy="1081738"/>
      </dsp:txXfrm>
    </dsp:sp>
    <dsp:sp modelId="{57575A37-CDFE-4596-8E5D-D0DF6C64D5F7}">
      <dsp:nvSpPr>
        <dsp:cNvPr id="0" name=""/>
        <dsp:cNvSpPr/>
      </dsp:nvSpPr>
      <dsp:spPr>
        <a:xfrm>
          <a:off x="8875327" y="1329931"/>
          <a:ext cx="1657836" cy="505437"/>
        </a:xfrm>
        <a:prstGeom prst="rect">
          <a:avLst/>
        </a:prstGeom>
        <a:solidFill>
          <a:srgbClr val="8EB4E3"/>
        </a:solidFill>
        <a:ln w="28575"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mn-lt"/>
            </a:rPr>
            <a:t>Board votes to accept or amend PFPO</a:t>
          </a:r>
        </a:p>
      </dsp:txBody>
      <dsp:txXfrm>
        <a:off x="8875327" y="1329931"/>
        <a:ext cx="1657836" cy="505437"/>
      </dsp:txXfrm>
    </dsp:sp>
    <dsp:sp modelId="{766DA29D-E3DD-4BED-B821-818E14E1CD7C}">
      <dsp:nvSpPr>
        <dsp:cNvPr id="0" name=""/>
        <dsp:cNvSpPr/>
      </dsp:nvSpPr>
      <dsp:spPr>
        <a:xfrm>
          <a:off x="6885924" y="2249879"/>
          <a:ext cx="1657836" cy="1081738"/>
        </a:xfrm>
        <a:prstGeom prst="rect">
          <a:avLst/>
        </a:prstGeom>
        <a:solidFill>
          <a:srgbClr val="8EB4E3"/>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mn-lt"/>
            </a:rPr>
            <a:t>Legal department prepares findings, order, journal entry (FOJE) for board review</a:t>
          </a:r>
        </a:p>
      </dsp:txBody>
      <dsp:txXfrm>
        <a:off x="6885924" y="2249879"/>
        <a:ext cx="1657836" cy="1081738"/>
      </dsp:txXfrm>
    </dsp:sp>
    <dsp:sp modelId="{C4B84C55-E84A-4453-9D3E-286514B948D8}">
      <dsp:nvSpPr>
        <dsp:cNvPr id="0" name=""/>
        <dsp:cNvSpPr/>
      </dsp:nvSpPr>
      <dsp:spPr>
        <a:xfrm>
          <a:off x="8875327" y="2538029"/>
          <a:ext cx="1657836" cy="505437"/>
        </a:xfrm>
        <a:prstGeom prst="rect">
          <a:avLst/>
        </a:prstGeom>
        <a:solidFill>
          <a:srgbClr val="8EB4E3"/>
        </a:solidFill>
        <a:ln w="28575"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mn-lt"/>
            </a:rPr>
            <a:t>Board votes to accept or amend FOJE</a:t>
          </a:r>
        </a:p>
      </dsp:txBody>
      <dsp:txXfrm>
        <a:off x="8875327" y="2538029"/>
        <a:ext cx="1657836" cy="505437"/>
      </dsp:txXfrm>
    </dsp:sp>
    <dsp:sp modelId="{703CE5FC-3CCD-4E00-BD53-3406281F8F38}">
      <dsp:nvSpPr>
        <dsp:cNvPr id="0" name=""/>
        <dsp:cNvSpPr/>
      </dsp:nvSpPr>
      <dsp:spPr>
        <a:xfrm>
          <a:off x="4896520" y="3746126"/>
          <a:ext cx="1657836" cy="505437"/>
        </a:xfrm>
        <a:prstGeom prst="rect">
          <a:avLst/>
        </a:prstGeom>
        <a:solidFill>
          <a:srgbClr val="8EB4E3"/>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mn-lt"/>
            </a:rPr>
            <a:t>Hearing requested by  licensee; hearing held</a:t>
          </a:r>
        </a:p>
      </dsp:txBody>
      <dsp:txXfrm>
        <a:off x="4896520" y="3746126"/>
        <a:ext cx="1657836" cy="505437"/>
      </dsp:txXfrm>
    </dsp:sp>
    <dsp:sp modelId="{5BE4D309-9EC4-488A-9358-3D4535CEAF52}">
      <dsp:nvSpPr>
        <dsp:cNvPr id="0" name=""/>
        <dsp:cNvSpPr/>
      </dsp:nvSpPr>
      <dsp:spPr>
        <a:xfrm>
          <a:off x="6885924" y="3457976"/>
          <a:ext cx="1657836" cy="1081738"/>
        </a:xfrm>
        <a:prstGeom prst="rect">
          <a:avLst/>
        </a:prstGeom>
        <a:solidFill>
          <a:srgbClr val="8EB4E3"/>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spc="-4" dirty="0">
              <a:solidFill>
                <a:schemeClr val="tx1"/>
              </a:solidFill>
              <a:latin typeface="+mn-lt"/>
              <a:cs typeface="Arial"/>
            </a:rPr>
            <a:t>Hearing Examiner prepares report &amp; recommendation (R&amp;R)  for board</a:t>
          </a:r>
          <a:r>
            <a:rPr lang="en-US" sz="1000" kern="1200" spc="-38" dirty="0">
              <a:solidFill>
                <a:schemeClr val="tx1"/>
              </a:solidFill>
              <a:latin typeface="+mn-lt"/>
              <a:cs typeface="Arial"/>
            </a:rPr>
            <a:t> </a:t>
          </a:r>
          <a:r>
            <a:rPr lang="en-US" sz="1000" kern="1200" spc="-4" dirty="0">
              <a:solidFill>
                <a:schemeClr val="tx1"/>
              </a:solidFill>
              <a:latin typeface="+mn-lt"/>
              <a:cs typeface="Arial"/>
            </a:rPr>
            <a:t>review</a:t>
          </a:r>
          <a:endParaRPr lang="en-US" sz="1000" kern="1200" dirty="0">
            <a:solidFill>
              <a:schemeClr val="tx1"/>
            </a:solidFill>
            <a:latin typeface="+mn-lt"/>
          </a:endParaRPr>
        </a:p>
      </dsp:txBody>
      <dsp:txXfrm>
        <a:off x="6885924" y="3457976"/>
        <a:ext cx="1657836" cy="1081738"/>
      </dsp:txXfrm>
    </dsp:sp>
    <dsp:sp modelId="{772657F8-D624-49ED-AA5E-DAB6366D7EB9}">
      <dsp:nvSpPr>
        <dsp:cNvPr id="0" name=""/>
        <dsp:cNvSpPr/>
      </dsp:nvSpPr>
      <dsp:spPr>
        <a:xfrm>
          <a:off x="8875327" y="3746126"/>
          <a:ext cx="1657836" cy="505437"/>
        </a:xfrm>
        <a:prstGeom prst="rect">
          <a:avLst/>
        </a:prstGeom>
        <a:solidFill>
          <a:srgbClr val="8EB4E3"/>
        </a:solidFill>
        <a:ln w="28575"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mn-lt"/>
            </a:rPr>
            <a:t>Board votes to accept or amend R&amp;R</a:t>
          </a:r>
        </a:p>
      </dsp:txBody>
      <dsp:txXfrm>
        <a:off x="8875327" y="3746126"/>
        <a:ext cx="1657836" cy="50543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C3C530D-85A2-497C-BA1C-075E3407CB51}" type="datetimeFigureOut">
              <a:rPr lang="en-US" smtClean="0"/>
              <a:t>11/15/2022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3D6814B-82E3-4B91-AC3A-85D2AF566BDA}" type="slidenum">
              <a:rPr lang="en-US" smtClean="0"/>
              <a:t>‹#›</a:t>
            </a:fld>
            <a:endParaRPr lang="en-US" dirty="0"/>
          </a:p>
        </p:txBody>
      </p:sp>
    </p:spTree>
    <p:extLst>
      <p:ext uri="{BB962C8B-B14F-4D97-AF65-F5344CB8AC3E}">
        <p14:creationId xmlns:p14="http://schemas.microsoft.com/office/powerpoint/2010/main" val="162460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codes.ohio.gov/oac/4731-16"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codes.ohio.gov/orc/4731.251"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lt945532.bmetrack.com/c/l?u=B2FF632&amp;e=1147873&amp;c=E6D7C&amp;t=1&amp;l=1942AA01&amp;email=0t%2B3R7%2FuGoiKOKlTxMKend3Dy2vOy32N&amp;seq=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1</a:t>
            </a:fld>
            <a:endParaRPr lang="en-US" dirty="0"/>
          </a:p>
        </p:txBody>
      </p:sp>
    </p:spTree>
    <p:extLst>
      <p:ext uri="{BB962C8B-B14F-4D97-AF65-F5344CB8AC3E}">
        <p14:creationId xmlns:p14="http://schemas.microsoft.com/office/powerpoint/2010/main" val="99713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10</a:t>
            </a:fld>
            <a:endParaRPr lang="en-US" dirty="0"/>
          </a:p>
        </p:txBody>
      </p:sp>
    </p:spTree>
    <p:extLst>
      <p:ext uri="{BB962C8B-B14F-4D97-AF65-F5344CB8AC3E}">
        <p14:creationId xmlns:p14="http://schemas.microsoft.com/office/powerpoint/2010/main" val="2786051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11</a:t>
            </a:fld>
            <a:endParaRPr lang="en-US" dirty="0"/>
          </a:p>
        </p:txBody>
      </p:sp>
    </p:spTree>
    <p:extLst>
      <p:ext uri="{BB962C8B-B14F-4D97-AF65-F5344CB8AC3E}">
        <p14:creationId xmlns:p14="http://schemas.microsoft.com/office/powerpoint/2010/main" val="3056764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12</a:t>
            </a:fld>
            <a:endParaRPr lang="en-US" dirty="0"/>
          </a:p>
        </p:txBody>
      </p:sp>
    </p:spTree>
    <p:extLst>
      <p:ext uri="{BB962C8B-B14F-4D97-AF65-F5344CB8AC3E}">
        <p14:creationId xmlns:p14="http://schemas.microsoft.com/office/powerpoint/2010/main" val="2983653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13</a:t>
            </a:fld>
            <a:endParaRPr lang="en-US" dirty="0"/>
          </a:p>
        </p:txBody>
      </p:sp>
    </p:spTree>
    <p:extLst>
      <p:ext uri="{BB962C8B-B14F-4D97-AF65-F5344CB8AC3E}">
        <p14:creationId xmlns:p14="http://schemas.microsoft.com/office/powerpoint/2010/main" val="2770099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338A36CB-A9EC-4C30-9C63-58032BD8F2C1}" type="slidenum">
              <a:rPr lang="en-US">
                <a:solidFill>
                  <a:prstClr val="black"/>
                </a:solidFill>
                <a:latin typeface="Calibri" panose="020F0502020204030204"/>
              </a:rPr>
              <a:pPr defTabSz="465887">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74894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15</a:t>
            </a:fld>
            <a:endParaRPr lang="en-US" dirty="0"/>
          </a:p>
        </p:txBody>
      </p:sp>
    </p:spTree>
    <p:extLst>
      <p:ext uri="{BB962C8B-B14F-4D97-AF65-F5344CB8AC3E}">
        <p14:creationId xmlns:p14="http://schemas.microsoft.com/office/powerpoint/2010/main" val="379995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16</a:t>
            </a:fld>
            <a:endParaRPr lang="en-US" dirty="0"/>
          </a:p>
        </p:txBody>
      </p:sp>
    </p:spTree>
    <p:extLst>
      <p:ext uri="{BB962C8B-B14F-4D97-AF65-F5344CB8AC3E}">
        <p14:creationId xmlns:p14="http://schemas.microsoft.com/office/powerpoint/2010/main" val="2885533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17</a:t>
            </a:fld>
            <a:endParaRPr lang="en-US" dirty="0"/>
          </a:p>
        </p:txBody>
      </p:sp>
    </p:spTree>
    <p:extLst>
      <p:ext uri="{BB962C8B-B14F-4D97-AF65-F5344CB8AC3E}">
        <p14:creationId xmlns:p14="http://schemas.microsoft.com/office/powerpoint/2010/main" val="1995518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338A36CB-A9EC-4C30-9C63-58032BD8F2C1}" type="slidenum">
              <a:rPr lang="en-US">
                <a:solidFill>
                  <a:prstClr val="black"/>
                </a:solidFill>
                <a:latin typeface="Calibri" panose="020F0502020204030204"/>
              </a:rPr>
              <a:pPr defTabSz="465887">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84507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19</a:t>
            </a:fld>
            <a:endParaRPr lang="en-US" dirty="0"/>
          </a:p>
        </p:txBody>
      </p:sp>
    </p:spTree>
    <p:extLst>
      <p:ext uri="{BB962C8B-B14F-4D97-AF65-F5344CB8AC3E}">
        <p14:creationId xmlns:p14="http://schemas.microsoft.com/office/powerpoint/2010/main" val="3126240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u="sng" dirty="0">
                <a:solidFill>
                  <a:prstClr val="black"/>
                </a:solidFill>
                <a:latin typeface="Calibri" panose="020F0502020204030204"/>
              </a:rPr>
              <a:t>Ohio law </a:t>
            </a:r>
            <a:r>
              <a:rPr lang="en-US" dirty="0">
                <a:solidFill>
                  <a:prstClr val="black"/>
                </a:solidFill>
                <a:latin typeface="Calibri" panose="020F0502020204030204"/>
              </a:rPr>
              <a:t>is the current set of statutes decided upon by the Ohio General Assembly, comprised of the Ohio House of Representatives and Ohio Senate and signed by the governor. They are collected and published in the Ohio Revised Code (ORC).</a:t>
            </a:r>
            <a:r>
              <a:rPr lang="en-US" b="1" u="sng" dirty="0">
                <a:solidFill>
                  <a:prstClr val="black"/>
                </a:solidFill>
                <a:latin typeface="Calibri" panose="020F0502020204030204"/>
              </a:rPr>
              <a:t> </a:t>
            </a:r>
          </a:p>
          <a:p>
            <a:pPr defTabSz="931774">
              <a:defRPr/>
            </a:pPr>
            <a:endParaRPr lang="en-US" b="1" u="sng" dirty="0">
              <a:solidFill>
                <a:prstClr val="black"/>
              </a:solidFill>
              <a:latin typeface="Calibri" panose="020F0502020204030204"/>
            </a:endParaRPr>
          </a:p>
          <a:p>
            <a:pPr defTabSz="931774">
              <a:defRPr/>
            </a:pPr>
            <a:r>
              <a:rPr lang="en-US" b="1" u="sng" dirty="0">
                <a:solidFill>
                  <a:prstClr val="black"/>
                </a:solidFill>
                <a:latin typeface="Calibri" panose="020F0502020204030204"/>
              </a:rPr>
              <a:t>Rules</a:t>
            </a:r>
            <a:r>
              <a:rPr lang="en-US" dirty="0">
                <a:solidFill>
                  <a:prstClr val="black"/>
                </a:solidFill>
                <a:latin typeface="Calibri" panose="020F0502020204030204"/>
              </a:rPr>
              <a:t> are adopted by the state agencies of Ohio and are established to carry out the policies and intent of the law. They are collected and published in the Ohio Administrative Code (OAC).</a:t>
            </a:r>
          </a:p>
          <a:p>
            <a:endParaRPr lang="en-US" dirty="0"/>
          </a:p>
        </p:txBody>
      </p:sp>
      <p:sp>
        <p:nvSpPr>
          <p:cNvPr id="4" name="Slide Number Placeholder 3"/>
          <p:cNvSpPr>
            <a:spLocks noGrp="1"/>
          </p:cNvSpPr>
          <p:nvPr>
            <p:ph type="sldNum" sz="quarter" idx="5"/>
          </p:nvPr>
        </p:nvSpPr>
        <p:spPr/>
        <p:txBody>
          <a:bodyPr/>
          <a:lstStyle/>
          <a:p>
            <a:pPr defTabSz="465887">
              <a:defRPr/>
            </a:pPr>
            <a:fld id="{338A36CB-A9EC-4C30-9C63-58032BD8F2C1}" type="slidenum">
              <a:rPr lang="en-US">
                <a:solidFill>
                  <a:prstClr val="black"/>
                </a:solidFill>
                <a:latin typeface="Calibri" panose="020F0502020204030204"/>
              </a:rPr>
              <a:pPr defTabSz="465887">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8839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statute was enacted in February 2018.  The rules went into affect on January 31, 2019 - Rule </a:t>
            </a:r>
            <a:r>
              <a:rPr lang="en-US" dirty="0">
                <a:hlinkClick r:id="rId3"/>
              </a:rPr>
              <a:t>4731-16-17 - 4731-16-21</a:t>
            </a:r>
            <a:r>
              <a:rPr lang="en-US" dirty="0"/>
              <a:t> of the Ohio Administrative Code.</a:t>
            </a:r>
          </a:p>
          <a:p>
            <a:endParaRPr lang="en-US" dirty="0"/>
          </a:p>
          <a:p>
            <a:pPr fontAlgn="base"/>
            <a:r>
              <a:rPr lang="en-US" dirty="0"/>
              <a:t>To maintain eligibility for the One-bite program, practitioners must complete treatment at an approved One-bite program facility, complete continuing care, enter into a monitoring agreement with OPHP, and comply with all conditions of treatment and monitoring.</a:t>
            </a:r>
          </a:p>
          <a:p>
            <a:pPr fontAlgn="base"/>
            <a:r>
              <a:rPr lang="en-US" dirty="0"/>
              <a:t>OPHP will not disclose to the Medical Board the name or records relating to a practitioner participating in the One-bite program unless </a:t>
            </a:r>
            <a:r>
              <a:rPr lang="en-US" dirty="0">
                <a:hlinkClick r:id="rId4"/>
              </a:rPr>
              <a:t>certain conditions exist</a:t>
            </a:r>
            <a:r>
              <a:rPr lang="en-US" dirty="0"/>
              <a:t>. Participation in the One-bite program does not preclude the Medical Board from pursuing action for violating any other statute or board regulation.</a:t>
            </a:r>
          </a:p>
          <a:p>
            <a:endParaRPr lang="en-US" dirty="0"/>
          </a:p>
        </p:txBody>
      </p:sp>
      <p:sp>
        <p:nvSpPr>
          <p:cNvPr id="4" name="Slide Number Placeholder 3"/>
          <p:cNvSpPr>
            <a:spLocks noGrp="1"/>
          </p:cNvSpPr>
          <p:nvPr>
            <p:ph type="sldNum" sz="quarter" idx="5"/>
          </p:nvPr>
        </p:nvSpPr>
        <p:spPr/>
        <p:txBody>
          <a:bodyPr/>
          <a:lstStyle/>
          <a:p>
            <a:fld id="{338A36CB-A9EC-4C30-9C63-58032BD8F2C1}" type="slidenum">
              <a:rPr lang="en-US" smtClean="0"/>
              <a:t>20</a:t>
            </a:fld>
            <a:endParaRPr lang="en-US" dirty="0"/>
          </a:p>
        </p:txBody>
      </p:sp>
    </p:spTree>
    <p:extLst>
      <p:ext uri="{BB962C8B-B14F-4D97-AF65-F5344CB8AC3E}">
        <p14:creationId xmlns:p14="http://schemas.microsoft.com/office/powerpoint/2010/main" val="387129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Licensees can contact OPHP directly if they believe they may qualify for the program. If the licensee is impaired and does not meet the requirements or leaves the program before their treatment is complete, OPHP is required to report it to the Medical Board. </a:t>
            </a:r>
          </a:p>
          <a:p>
            <a:endParaRPr lang="en-US" dirty="0"/>
          </a:p>
        </p:txBody>
      </p:sp>
      <p:sp>
        <p:nvSpPr>
          <p:cNvPr id="4" name="Slide Number Placeholder 3"/>
          <p:cNvSpPr>
            <a:spLocks noGrp="1"/>
          </p:cNvSpPr>
          <p:nvPr>
            <p:ph type="sldNum" sz="quarter" idx="5"/>
          </p:nvPr>
        </p:nvSpPr>
        <p:spPr/>
        <p:txBody>
          <a:bodyPr/>
          <a:lstStyle/>
          <a:p>
            <a:pPr defTabSz="465887">
              <a:defRPr/>
            </a:pPr>
            <a:fld id="{338A36CB-A9EC-4C30-9C63-58032BD8F2C1}" type="slidenum">
              <a:rPr lang="en-US">
                <a:solidFill>
                  <a:prstClr val="black"/>
                </a:solidFill>
                <a:latin typeface="Calibri" panose="020F0502020204030204"/>
              </a:rPr>
              <a:pPr defTabSz="465887">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59826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Rules defining the program are in Chapter 4731-28, Ohio Administrative Code   on website  med.ohio.gov/laws and rules/Chapter 4731/Chapter 28  Mental or Physical Impairment</a:t>
            </a:r>
          </a:p>
          <a:p>
            <a:pPr defTabSz="931774">
              <a:defRPr/>
            </a:pPr>
            <a:r>
              <a:rPr lang="en-US" dirty="0"/>
              <a:t>Program went into effect August 2018</a:t>
            </a:r>
          </a:p>
          <a:p>
            <a:endParaRPr lang="en-US" dirty="0"/>
          </a:p>
        </p:txBody>
      </p:sp>
      <p:sp>
        <p:nvSpPr>
          <p:cNvPr id="4" name="Slide Number Placeholder 3"/>
          <p:cNvSpPr>
            <a:spLocks noGrp="1"/>
          </p:cNvSpPr>
          <p:nvPr>
            <p:ph type="sldNum" sz="quarter" idx="5"/>
          </p:nvPr>
        </p:nvSpPr>
        <p:spPr/>
        <p:txBody>
          <a:bodyPr/>
          <a:lstStyle/>
          <a:p>
            <a:fld id="{338A36CB-A9EC-4C30-9C63-58032BD8F2C1}" type="slidenum">
              <a:rPr lang="en-US" smtClean="0"/>
              <a:t>22</a:t>
            </a:fld>
            <a:endParaRPr lang="en-US" dirty="0"/>
          </a:p>
        </p:txBody>
      </p:sp>
    </p:spTree>
    <p:extLst>
      <p:ext uri="{BB962C8B-B14F-4D97-AF65-F5344CB8AC3E}">
        <p14:creationId xmlns:p14="http://schemas.microsoft.com/office/powerpoint/2010/main" val="1174752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23</a:t>
            </a:fld>
            <a:endParaRPr lang="en-US" dirty="0"/>
          </a:p>
        </p:txBody>
      </p:sp>
    </p:spTree>
    <p:extLst>
      <p:ext uri="{BB962C8B-B14F-4D97-AF65-F5344CB8AC3E}">
        <p14:creationId xmlns:p14="http://schemas.microsoft.com/office/powerpoint/2010/main" val="2644792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338A36CB-A9EC-4C30-9C63-58032BD8F2C1}" type="slidenum">
              <a:rPr lang="en-US">
                <a:solidFill>
                  <a:prstClr val="black"/>
                </a:solidFill>
                <a:latin typeface="Calibri" panose="020F0502020204030204"/>
              </a:rPr>
              <a:pPr defTabSz="465887">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29517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25</a:t>
            </a:fld>
            <a:endParaRPr lang="en-US" dirty="0"/>
          </a:p>
        </p:txBody>
      </p:sp>
    </p:spTree>
    <p:extLst>
      <p:ext uri="{BB962C8B-B14F-4D97-AF65-F5344CB8AC3E}">
        <p14:creationId xmlns:p14="http://schemas.microsoft.com/office/powerpoint/2010/main" val="4034341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26</a:t>
            </a:fld>
            <a:endParaRPr lang="en-US" dirty="0"/>
          </a:p>
        </p:txBody>
      </p:sp>
    </p:spTree>
    <p:extLst>
      <p:ext uri="{BB962C8B-B14F-4D97-AF65-F5344CB8AC3E}">
        <p14:creationId xmlns:p14="http://schemas.microsoft.com/office/powerpoint/2010/main" val="3485687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ts val="2063"/>
              </a:lnSpc>
            </a:pPr>
            <a:r>
              <a:rPr lang="en-US" sz="1800" dirty="0">
                <a:solidFill>
                  <a:srgbClr val="333333"/>
                </a:solidFill>
                <a:latin typeface="Calibri" panose="020F0502020204030204" pitchFamily="34" charset="0"/>
                <a:ea typeface="Calibri" panose="020F0502020204030204" pitchFamily="34" charset="0"/>
              </a:rPr>
              <a:t>If you are contacted by a scammer, please report the incident to your local law enforcement </a:t>
            </a:r>
            <a:r>
              <a:rPr lang="en-US" sz="1800" u="sng" dirty="0">
                <a:solidFill>
                  <a:srgbClr val="333333"/>
                </a:solidFill>
                <a:latin typeface="Calibri" panose="020F0502020204030204" pitchFamily="34" charset="0"/>
                <a:ea typeface="Calibri" panose="020F0502020204030204" pitchFamily="34" charset="0"/>
              </a:rPr>
              <a:t>and</a:t>
            </a:r>
            <a:r>
              <a:rPr lang="en-US" sz="1800" dirty="0">
                <a:solidFill>
                  <a:srgbClr val="333333"/>
                </a:solidFill>
                <a:latin typeface="Calibri" panose="020F0502020204030204" pitchFamily="34" charset="0"/>
                <a:ea typeface="Calibri" panose="020F0502020204030204" pitchFamily="34" charset="0"/>
              </a:rPr>
              <a:t> Ohio's Attorney General by filing a complaint online at </a:t>
            </a:r>
            <a:r>
              <a:rPr lang="en-US" sz="1800" u="sng" dirty="0">
                <a:solidFill>
                  <a:srgbClr val="0563C1"/>
                </a:solidFill>
                <a:latin typeface="Calibri" panose="020F0502020204030204" pitchFamily="34" charset="0"/>
                <a:ea typeface="Calibri" panose="020F0502020204030204" pitchFamily="34" charset="0"/>
                <a:hlinkClick r:id="rId3"/>
              </a:rPr>
              <a:t>ohioprotects.org</a:t>
            </a:r>
            <a:r>
              <a:rPr lang="en-US" sz="1800" dirty="0">
                <a:solidFill>
                  <a:srgbClr val="333333"/>
                </a:solidFill>
                <a:latin typeface="Calibri" panose="020F0502020204030204" pitchFamily="34" charset="0"/>
                <a:ea typeface="Calibri" panose="020F0502020204030204" pitchFamily="34" charset="0"/>
              </a:rPr>
              <a:t> or by calling 800-282-0515.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Calibri" panose="020F0502020204030204" pitchFamily="34" charset="0"/>
              </a:rPr>
              <a:t> </a:t>
            </a:r>
          </a:p>
          <a:p>
            <a:pPr fontAlgn="base">
              <a:lnSpc>
                <a:spcPts val="2063"/>
              </a:lnSpc>
            </a:pPr>
            <a:r>
              <a:rPr lang="en-US" sz="1800" dirty="0">
                <a:solidFill>
                  <a:srgbClr val="333333"/>
                </a:solidFill>
                <a:latin typeface="Calibri" panose="020F0502020204030204" pitchFamily="34" charset="0"/>
                <a:ea typeface="Calibri" panose="020F0502020204030204" pitchFamily="34" charset="0"/>
              </a:rPr>
              <a:t>If you would https://med.ohio.gov/Regulation/Complaints-and-Investigations like to verify the identity of a State Medical Board of Ohio investigator, we have provided the email addresses of the investigator supervisors at med.ohio.gov/Regulation/Complaints-and-Investigations.</a:t>
            </a:r>
            <a:endParaRPr lang="en-US" dirty="0"/>
          </a:p>
        </p:txBody>
      </p:sp>
      <p:sp>
        <p:nvSpPr>
          <p:cNvPr id="4" name="Slide Number Placeholder 3"/>
          <p:cNvSpPr>
            <a:spLocks noGrp="1"/>
          </p:cNvSpPr>
          <p:nvPr>
            <p:ph type="sldNum" sz="quarter" idx="5"/>
          </p:nvPr>
        </p:nvSpPr>
        <p:spPr/>
        <p:txBody>
          <a:bodyPr/>
          <a:lstStyle/>
          <a:p>
            <a:fld id="{23D6814B-82E3-4B91-AC3A-85D2AF566BDA}" type="slidenum">
              <a:rPr lang="en-US" smtClean="0"/>
              <a:t>27</a:t>
            </a:fld>
            <a:endParaRPr lang="en-US" dirty="0"/>
          </a:p>
        </p:txBody>
      </p:sp>
    </p:spTree>
    <p:extLst>
      <p:ext uri="{BB962C8B-B14F-4D97-AF65-F5344CB8AC3E}">
        <p14:creationId xmlns:p14="http://schemas.microsoft.com/office/powerpoint/2010/main" val="2252693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28</a:t>
            </a:fld>
            <a:endParaRPr lang="en-US" dirty="0"/>
          </a:p>
        </p:txBody>
      </p:sp>
    </p:spTree>
    <p:extLst>
      <p:ext uri="{BB962C8B-B14F-4D97-AF65-F5344CB8AC3E}">
        <p14:creationId xmlns:p14="http://schemas.microsoft.com/office/powerpoint/2010/main" val="2999998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29</a:t>
            </a:fld>
            <a:endParaRPr lang="en-US" dirty="0"/>
          </a:p>
        </p:txBody>
      </p:sp>
    </p:spTree>
    <p:extLst>
      <p:ext uri="{BB962C8B-B14F-4D97-AF65-F5344CB8AC3E}">
        <p14:creationId xmlns:p14="http://schemas.microsoft.com/office/powerpoint/2010/main" val="318181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Medical Board was created in 1896 and  originally licensed allopathic physicians and midwives. </a:t>
            </a:r>
          </a:p>
          <a:p>
            <a:endParaRPr lang="en-US" dirty="0"/>
          </a:p>
          <a:p>
            <a:pPr defTabSz="931774">
              <a:defRPr/>
            </a:pPr>
            <a:r>
              <a:rPr lang="en-US" dirty="0"/>
              <a:t>The amount off physicians and consumer board members allowed to serve on the board is mandated by state law in ORC </a:t>
            </a:r>
            <a:r>
              <a:rPr lang="en-US" b="1" dirty="0"/>
              <a:t>4731.01.</a:t>
            </a:r>
          </a:p>
          <a:p>
            <a:endParaRPr lang="en-US" dirty="0"/>
          </a:p>
        </p:txBody>
      </p:sp>
      <p:sp>
        <p:nvSpPr>
          <p:cNvPr id="4" name="Slide Number Placeholder 3"/>
          <p:cNvSpPr>
            <a:spLocks noGrp="1"/>
          </p:cNvSpPr>
          <p:nvPr>
            <p:ph type="sldNum" sz="quarter" idx="5"/>
          </p:nvPr>
        </p:nvSpPr>
        <p:spPr/>
        <p:txBody>
          <a:bodyPr/>
          <a:lstStyle/>
          <a:p>
            <a:pPr defTabSz="465887">
              <a:defRPr/>
            </a:pPr>
            <a:fld id="{338A36CB-A9EC-4C30-9C63-58032BD8F2C1}" type="slidenum">
              <a:rPr lang="en-US">
                <a:solidFill>
                  <a:prstClr val="black"/>
                </a:solidFill>
                <a:latin typeface="Calibri" panose="020F0502020204030204"/>
              </a:rPr>
              <a:pPr defTabSz="465887">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47237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338A36CB-A9EC-4C30-9C63-58032BD8F2C1}" type="slidenum">
              <a:rPr lang="en-US">
                <a:solidFill>
                  <a:prstClr val="black"/>
                </a:solidFill>
                <a:latin typeface="Calibri" panose="020F0502020204030204"/>
              </a:rPr>
              <a:pPr defTabSz="465887">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29517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338A36CB-A9EC-4C30-9C63-58032BD8F2C1}" type="slidenum">
              <a:rPr lang="en-US">
                <a:solidFill>
                  <a:prstClr val="black"/>
                </a:solidFill>
                <a:latin typeface="Calibri" panose="020F0502020204030204"/>
              </a:rPr>
              <a:pPr defTabSz="465887">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63891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338A36CB-A9EC-4C30-9C63-58032BD8F2C1}" type="slidenum">
              <a:rPr lang="en-US">
                <a:solidFill>
                  <a:prstClr val="black"/>
                </a:solidFill>
                <a:latin typeface="Calibri" panose="020F0502020204030204"/>
              </a:rPr>
              <a:pPr defTabSz="465887">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67262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6</a:t>
            </a:fld>
            <a:endParaRPr lang="en-US" dirty="0"/>
          </a:p>
        </p:txBody>
      </p:sp>
    </p:spTree>
    <p:extLst>
      <p:ext uri="{BB962C8B-B14F-4D97-AF65-F5344CB8AC3E}">
        <p14:creationId xmlns:p14="http://schemas.microsoft.com/office/powerpoint/2010/main" val="2567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D6814B-82E3-4B91-AC3A-85D2AF566BDA}" type="slidenum">
              <a:rPr lang="en-US" smtClean="0"/>
              <a:t>7</a:t>
            </a:fld>
            <a:endParaRPr lang="en-US" dirty="0"/>
          </a:p>
        </p:txBody>
      </p:sp>
    </p:spTree>
    <p:extLst>
      <p:ext uri="{BB962C8B-B14F-4D97-AF65-F5344CB8AC3E}">
        <p14:creationId xmlns:p14="http://schemas.microsoft.com/office/powerpoint/2010/main" val="235180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338A36CB-A9EC-4C30-9C63-58032BD8F2C1}" type="slidenum">
              <a:rPr lang="en-US">
                <a:solidFill>
                  <a:prstClr val="black"/>
                </a:solidFill>
                <a:latin typeface="Calibri" panose="020F0502020204030204"/>
              </a:rPr>
              <a:pPr defTabSz="465887">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31588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B9223C84-85CF-4BE3-95E8-7BBACC4761B6}" type="slidenum">
              <a:rPr lang="en-US">
                <a:solidFill>
                  <a:prstClr val="black"/>
                </a:solidFill>
                <a:latin typeface="Calibri" panose="020F0502020204030204"/>
              </a:rPr>
              <a:pPr defTabSz="465887">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47147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none" spc="200" baseline="0">
                <a:solidFill>
                  <a:schemeClr val="accent5">
                    <a:lumMod val="75000"/>
                  </a:schemeClr>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759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327976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185489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none" spc="200" baseline="0">
                <a:solidFill>
                  <a:schemeClr val="accent5">
                    <a:lumMod val="75000"/>
                  </a:schemeClr>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05685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marL="384048" indent="-182880">
              <a:buClr>
                <a:schemeClr val="accent5"/>
              </a:buClr>
              <a:buFont typeface="Wingdings" panose="05000000000000000000" pitchFamily="2" charset="2"/>
              <a:buChar char="§"/>
              <a:defRPr/>
            </a:lvl2pPr>
            <a:lvl3pPr marL="566928" indent="-182880">
              <a:buClr>
                <a:schemeClr val="accent5"/>
              </a:buClr>
              <a:buFont typeface="Wingdings" panose="05000000000000000000" pitchFamily="2" charset="2"/>
              <a:buChar char="§"/>
              <a:defRPr/>
            </a:lvl3pPr>
            <a:lvl4pPr marL="749808" indent="-182880">
              <a:buClr>
                <a:schemeClr val="accent5"/>
              </a:buClr>
              <a:buFont typeface="Wingdings" panose="05000000000000000000" pitchFamily="2" charset="2"/>
              <a:buChar char="§"/>
              <a:defRPr/>
            </a:lvl4pPr>
            <a:lvl5pPr marL="932688" indent="-182880">
              <a:buClr>
                <a:schemeClr val="accent5"/>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176896672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33103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lvl2pPr marL="384048" indent="-182880">
              <a:buClr>
                <a:schemeClr val="accent5"/>
              </a:buClr>
              <a:buFont typeface="Wingdings" panose="05000000000000000000" pitchFamily="2" charset="2"/>
              <a:buChar char="§"/>
              <a:defRPr/>
            </a:lvl2pPr>
            <a:lvl3pPr marL="566928" indent="-182880">
              <a:buClr>
                <a:schemeClr val="accent5"/>
              </a:buClr>
              <a:buFont typeface="Wingdings" panose="05000000000000000000" pitchFamily="2" charset="2"/>
              <a:buChar char="§"/>
              <a:defRPr/>
            </a:lvl3pPr>
            <a:lvl4pPr marL="749808" indent="-182880">
              <a:buClr>
                <a:schemeClr val="accent5"/>
              </a:buClr>
              <a:buFont typeface="Wingdings" panose="05000000000000000000" pitchFamily="2" charset="2"/>
              <a:buChar char="§"/>
              <a:defRPr/>
            </a:lvl4pPr>
            <a:lvl5pPr marL="932688" indent="-182880">
              <a:buClr>
                <a:schemeClr val="accent5"/>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lvl2pPr marL="384048" indent="-182880">
              <a:buClr>
                <a:schemeClr val="accent5"/>
              </a:buClr>
              <a:buFont typeface="Wingdings" panose="05000000000000000000" pitchFamily="2" charset="2"/>
              <a:buChar char="§"/>
              <a:defRPr/>
            </a:lvl2pPr>
            <a:lvl3pPr marL="566928" indent="-182880">
              <a:buClr>
                <a:schemeClr val="accent5"/>
              </a:buClr>
              <a:buFont typeface="Wingdings" panose="05000000000000000000" pitchFamily="2" charset="2"/>
              <a:buChar char="§"/>
              <a:defRPr/>
            </a:lvl3pPr>
            <a:lvl4pPr marL="749808" indent="-182880">
              <a:buClr>
                <a:schemeClr val="accent5"/>
              </a:buClr>
              <a:buFont typeface="Wingdings" panose="05000000000000000000" pitchFamily="2" charset="2"/>
              <a:buChar char="§"/>
              <a:defRPr/>
            </a:lvl4pPr>
            <a:lvl5pPr marL="932688" indent="-182880">
              <a:buClr>
                <a:schemeClr val="accent5"/>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05DC17-F683-4A01-A2BB-CA147E89779A}" type="slidenum">
              <a:rPr lang="en-US" smtClean="0"/>
              <a:t>‹#›</a:t>
            </a:fld>
            <a:endParaRPr lang="en-US" dirty="0"/>
          </a:p>
        </p:txBody>
      </p:sp>
      <p:pic>
        <p:nvPicPr>
          <p:cNvPr id="9" name="Picture 8">
            <a:extLst>
              <a:ext uri="{FF2B5EF4-FFF2-40B4-BE49-F238E27FC236}">
                <a16:creationId xmlns:a16="http://schemas.microsoft.com/office/drawing/2014/main" id="{A529064C-6406-4B3B-BF2D-742AF1477BBE}"/>
              </a:ext>
            </a:extLst>
          </p:cNvPr>
          <p:cNvPicPr>
            <a:picLocks noChangeAspect="1"/>
          </p:cNvPicPr>
          <p:nvPr userDrawn="1"/>
        </p:nvPicPr>
        <p:blipFill>
          <a:blip r:embed="rId2"/>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250826776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05DC17-F683-4A01-A2BB-CA147E89779A}" type="slidenum">
              <a:rPr lang="en-US" smtClean="0"/>
              <a:t>‹#›</a:t>
            </a:fld>
            <a:endParaRPr lang="en-US" dirty="0"/>
          </a:p>
        </p:txBody>
      </p:sp>
      <p:pic>
        <p:nvPicPr>
          <p:cNvPr id="11" name="Picture 10">
            <a:extLst>
              <a:ext uri="{FF2B5EF4-FFF2-40B4-BE49-F238E27FC236}">
                <a16:creationId xmlns:a16="http://schemas.microsoft.com/office/drawing/2014/main" id="{1DD37AB3-19C8-485F-B142-D2CB8EF27C8E}"/>
              </a:ext>
            </a:extLst>
          </p:cNvPr>
          <p:cNvPicPr>
            <a:picLocks noChangeAspect="1"/>
          </p:cNvPicPr>
          <p:nvPr userDrawn="1"/>
        </p:nvPicPr>
        <p:blipFill>
          <a:blip r:embed="rId2"/>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246273717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175368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1">
        <a:schemeClr val="bg1"/>
      </p:bgRef>
    </p:b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1461095093"/>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E1246B6-0911-42BC-AC8A-E274506A02F9}" type="datetimeFigureOut">
              <a:rPr lang="en-US" smtClean="0"/>
              <a:t>11/15/2022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805DC17-F683-4A01-A2BB-CA147E89779A}" type="slidenum">
              <a:rPr lang="en-US" smtClean="0"/>
              <a:t>‹#›</a:t>
            </a:fld>
            <a:endParaRPr lang="en-US" dirty="0"/>
          </a:p>
        </p:txBody>
      </p:sp>
    </p:spTree>
    <p:extLst>
      <p:ext uri="{BB962C8B-B14F-4D97-AF65-F5344CB8AC3E}">
        <p14:creationId xmlns:p14="http://schemas.microsoft.com/office/powerpoint/2010/main" val="390993594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marL="384048" indent="-182880">
              <a:buClr>
                <a:schemeClr val="accent5"/>
              </a:buClr>
              <a:buFont typeface="Wingdings" panose="05000000000000000000" pitchFamily="2" charset="2"/>
              <a:buChar char="§"/>
              <a:defRPr/>
            </a:lvl2pPr>
            <a:lvl3pPr marL="566928" indent="-182880">
              <a:buClr>
                <a:schemeClr val="accent5"/>
              </a:buClr>
              <a:buFont typeface="Wingdings" panose="05000000000000000000" pitchFamily="2" charset="2"/>
              <a:buChar char="§"/>
              <a:defRPr/>
            </a:lvl3pPr>
            <a:lvl4pPr marL="749808" indent="-182880">
              <a:buClr>
                <a:schemeClr val="accent5"/>
              </a:buClr>
              <a:buFont typeface="Wingdings" panose="05000000000000000000" pitchFamily="2" charset="2"/>
              <a:buChar char="§"/>
              <a:defRPr/>
            </a:lvl4pPr>
            <a:lvl5pPr marL="932688" indent="-182880">
              <a:buClr>
                <a:schemeClr val="accent5"/>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969066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465924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404205809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310653903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6C6B6BE-5E93-4521-817E-57EDD1566436}" type="datetime1">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1641E6-6C99-410D-93BB-71D4B9ECF640}" type="slidenum">
              <a:rPr lang="en-US" smtClean="0"/>
              <a:t>‹#›</a:t>
            </a:fld>
            <a:endParaRPr lang="en-US" dirty="0"/>
          </a:p>
        </p:txBody>
      </p:sp>
    </p:spTree>
    <p:extLst>
      <p:ext uri="{BB962C8B-B14F-4D97-AF65-F5344CB8AC3E}">
        <p14:creationId xmlns:p14="http://schemas.microsoft.com/office/powerpoint/2010/main" val="34749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CEDAC-1E87-4D7A-9003-52B37476343B}" type="datetime1">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1641E6-6C99-410D-93BB-71D4B9ECF640}" type="slidenum">
              <a:rPr lang="en-US" smtClean="0"/>
              <a:t>‹#›</a:t>
            </a:fld>
            <a:endParaRPr lang="en-US" dirty="0"/>
          </a:p>
        </p:txBody>
      </p:sp>
    </p:spTree>
    <p:extLst>
      <p:ext uri="{BB962C8B-B14F-4D97-AF65-F5344CB8AC3E}">
        <p14:creationId xmlns:p14="http://schemas.microsoft.com/office/powerpoint/2010/main" val="111277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7F0219-DA2F-40B5-9B76-FFCD0ED73328}" type="datetime1">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1641E6-6C99-410D-93BB-71D4B9ECF640}" type="slidenum">
              <a:rPr lang="en-US" smtClean="0"/>
              <a:t>‹#›</a:t>
            </a:fld>
            <a:endParaRPr lang="en-US" dirty="0"/>
          </a:p>
        </p:txBody>
      </p:sp>
    </p:spTree>
    <p:extLst>
      <p:ext uri="{BB962C8B-B14F-4D97-AF65-F5344CB8AC3E}">
        <p14:creationId xmlns:p14="http://schemas.microsoft.com/office/powerpoint/2010/main" val="18821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011EE8-6AAC-4584-A833-A86AD9B354EC}" type="datetime1">
              <a:rPr lang="en-US" smtClean="0"/>
              <a:t>11/15/2022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1641E6-6C99-410D-93BB-71D4B9ECF640}" type="slidenum">
              <a:rPr lang="en-US" smtClean="0"/>
              <a:t>‹#›</a:t>
            </a:fld>
            <a:endParaRPr lang="en-US" dirty="0"/>
          </a:p>
        </p:txBody>
      </p:sp>
    </p:spTree>
    <p:extLst>
      <p:ext uri="{BB962C8B-B14F-4D97-AF65-F5344CB8AC3E}">
        <p14:creationId xmlns:p14="http://schemas.microsoft.com/office/powerpoint/2010/main" val="183572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9E9C5A-6B5D-41E5-89D4-F4F6B2B27C4E}" type="datetime1">
              <a:rPr lang="en-US" smtClean="0"/>
              <a:t>11/15/2022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1641E6-6C99-410D-93BB-71D4B9ECF640}" type="slidenum">
              <a:rPr lang="en-US" smtClean="0"/>
              <a:t>‹#›</a:t>
            </a:fld>
            <a:endParaRPr lang="en-US" dirty="0"/>
          </a:p>
        </p:txBody>
      </p:sp>
    </p:spTree>
    <p:extLst>
      <p:ext uri="{BB962C8B-B14F-4D97-AF65-F5344CB8AC3E}">
        <p14:creationId xmlns:p14="http://schemas.microsoft.com/office/powerpoint/2010/main" val="313071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9052F7-9EA1-4644-862E-C38851BFB5E0}" type="datetime1">
              <a:rPr lang="en-US" smtClean="0"/>
              <a:t>11/15/2022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1641E6-6C99-410D-93BB-71D4B9ECF640}" type="slidenum">
              <a:rPr lang="en-US" smtClean="0"/>
              <a:t>‹#›</a:t>
            </a:fld>
            <a:endParaRPr lang="en-US" dirty="0"/>
          </a:p>
        </p:txBody>
      </p:sp>
    </p:spTree>
    <p:extLst>
      <p:ext uri="{BB962C8B-B14F-4D97-AF65-F5344CB8AC3E}">
        <p14:creationId xmlns:p14="http://schemas.microsoft.com/office/powerpoint/2010/main" val="415666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FF3840-9444-4E67-9A38-A9AB146DA517}" type="datetime1">
              <a:rPr lang="en-US" smtClean="0"/>
              <a:t>11/15/2022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1641E6-6C99-410D-93BB-71D4B9ECF640}" type="slidenum">
              <a:rPr lang="en-US" smtClean="0"/>
              <a:t>‹#›</a:t>
            </a:fld>
            <a:endParaRPr lang="en-US" dirty="0"/>
          </a:p>
        </p:txBody>
      </p:sp>
    </p:spTree>
    <p:extLst>
      <p:ext uri="{BB962C8B-B14F-4D97-AF65-F5344CB8AC3E}">
        <p14:creationId xmlns:p14="http://schemas.microsoft.com/office/powerpoint/2010/main" val="243585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842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fld id="{E86AF438-6D1D-4F8E-8CBA-35C93A14850F}" type="datetime1">
              <a:rPr lang="en-US" smtClean="0"/>
              <a:t>11/15/2022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1641E6-6C99-410D-93BB-71D4B9ECF640}" type="slidenum">
              <a:rPr lang="en-US" smtClean="0"/>
              <a:t>‹#›</a:t>
            </a:fld>
            <a:endParaRPr lang="en-US" dirty="0"/>
          </a:p>
        </p:txBody>
      </p:sp>
    </p:spTree>
    <p:extLst>
      <p:ext uri="{BB962C8B-B14F-4D97-AF65-F5344CB8AC3E}">
        <p14:creationId xmlns:p14="http://schemas.microsoft.com/office/powerpoint/2010/main" val="88812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fld id="{DA928F57-15C0-44D5-99A9-E649139FBCA3}" type="datetime1">
              <a:rPr lang="en-US" smtClean="0"/>
              <a:t>11/15/2022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1641E6-6C99-410D-93BB-71D4B9ECF640}" type="slidenum">
              <a:rPr lang="en-US" smtClean="0"/>
              <a:t>‹#›</a:t>
            </a:fld>
            <a:endParaRPr lang="en-US" dirty="0"/>
          </a:p>
        </p:txBody>
      </p:sp>
    </p:spTree>
    <p:extLst>
      <p:ext uri="{BB962C8B-B14F-4D97-AF65-F5344CB8AC3E}">
        <p14:creationId xmlns:p14="http://schemas.microsoft.com/office/powerpoint/2010/main" val="72632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34DDA-A7DF-4488-86E0-EA74F732E204}" type="datetime1">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1641E6-6C99-410D-93BB-71D4B9ECF640}" type="slidenum">
              <a:rPr lang="en-US" smtClean="0"/>
              <a:t>‹#›</a:t>
            </a:fld>
            <a:endParaRPr lang="en-US" dirty="0"/>
          </a:p>
        </p:txBody>
      </p:sp>
    </p:spTree>
    <p:extLst>
      <p:ext uri="{BB962C8B-B14F-4D97-AF65-F5344CB8AC3E}">
        <p14:creationId xmlns:p14="http://schemas.microsoft.com/office/powerpoint/2010/main" val="128281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30ED3F-6D11-42E5-B858-E017CB92F9DE}" type="datetime1">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1641E6-6C99-410D-93BB-71D4B9ECF640}" type="slidenum">
              <a:rPr lang="en-US" smtClean="0"/>
              <a:t>‹#›</a:t>
            </a:fld>
            <a:endParaRPr lang="en-US" dirty="0"/>
          </a:p>
        </p:txBody>
      </p:sp>
    </p:spTree>
    <p:extLst>
      <p:ext uri="{BB962C8B-B14F-4D97-AF65-F5344CB8AC3E}">
        <p14:creationId xmlns:p14="http://schemas.microsoft.com/office/powerpoint/2010/main" val="316078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none" spc="200" baseline="0">
                <a:solidFill>
                  <a:schemeClr val="accent5">
                    <a:lumMod val="75000"/>
                  </a:schemeClr>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272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marL="384048" indent="-182880">
              <a:buClr>
                <a:schemeClr val="accent5"/>
              </a:buClr>
              <a:buFont typeface="Wingdings" panose="05000000000000000000" pitchFamily="2" charset="2"/>
              <a:buChar char="§"/>
              <a:defRPr/>
            </a:lvl2pPr>
            <a:lvl3pPr marL="566928" indent="-182880">
              <a:buClr>
                <a:schemeClr val="accent5"/>
              </a:buClr>
              <a:buFont typeface="Wingdings" panose="05000000000000000000" pitchFamily="2" charset="2"/>
              <a:buChar char="§"/>
              <a:defRPr/>
            </a:lvl3pPr>
            <a:lvl4pPr marL="749808" indent="-182880">
              <a:buClr>
                <a:schemeClr val="accent5"/>
              </a:buClr>
              <a:buFont typeface="Wingdings" panose="05000000000000000000" pitchFamily="2" charset="2"/>
              <a:buChar char="§"/>
              <a:defRPr/>
            </a:lvl4pPr>
            <a:lvl5pPr marL="932688" indent="-182880">
              <a:buClr>
                <a:schemeClr val="accent5"/>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378878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0493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lvl2pPr marL="384048" indent="-182880">
              <a:buClr>
                <a:schemeClr val="accent5"/>
              </a:buClr>
              <a:buFont typeface="Wingdings" panose="05000000000000000000" pitchFamily="2" charset="2"/>
              <a:buChar char="§"/>
              <a:defRPr/>
            </a:lvl2pPr>
            <a:lvl3pPr marL="566928" indent="-182880">
              <a:buClr>
                <a:schemeClr val="accent5"/>
              </a:buClr>
              <a:buFont typeface="Wingdings" panose="05000000000000000000" pitchFamily="2" charset="2"/>
              <a:buChar char="§"/>
              <a:defRPr/>
            </a:lvl3pPr>
            <a:lvl4pPr marL="749808" indent="-182880">
              <a:buClr>
                <a:schemeClr val="accent5"/>
              </a:buClr>
              <a:buFont typeface="Wingdings" panose="05000000000000000000" pitchFamily="2" charset="2"/>
              <a:buChar char="§"/>
              <a:defRPr/>
            </a:lvl4pPr>
            <a:lvl5pPr marL="932688" indent="-182880">
              <a:buClr>
                <a:schemeClr val="accent5"/>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lvl2pPr marL="384048" indent="-182880">
              <a:buClr>
                <a:schemeClr val="accent5"/>
              </a:buClr>
              <a:buFont typeface="Wingdings" panose="05000000000000000000" pitchFamily="2" charset="2"/>
              <a:buChar char="§"/>
              <a:defRPr/>
            </a:lvl2pPr>
            <a:lvl3pPr marL="566928" indent="-182880">
              <a:buClr>
                <a:schemeClr val="accent5"/>
              </a:buClr>
              <a:buFont typeface="Wingdings" panose="05000000000000000000" pitchFamily="2" charset="2"/>
              <a:buChar char="§"/>
              <a:defRPr/>
            </a:lvl3pPr>
            <a:lvl4pPr marL="749808" indent="-182880">
              <a:buClr>
                <a:schemeClr val="accent5"/>
              </a:buClr>
              <a:buFont typeface="Wingdings" panose="05000000000000000000" pitchFamily="2" charset="2"/>
              <a:buChar char="§"/>
              <a:defRPr/>
            </a:lvl4pPr>
            <a:lvl5pPr marL="932688" indent="-182880">
              <a:buClr>
                <a:schemeClr val="accent5"/>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05DC17-F683-4A01-A2BB-CA147E89779A}" type="slidenum">
              <a:rPr lang="en-US" smtClean="0"/>
              <a:t>‹#›</a:t>
            </a:fld>
            <a:endParaRPr lang="en-US" dirty="0"/>
          </a:p>
        </p:txBody>
      </p:sp>
      <p:pic>
        <p:nvPicPr>
          <p:cNvPr id="9" name="Picture 8">
            <a:extLst>
              <a:ext uri="{FF2B5EF4-FFF2-40B4-BE49-F238E27FC236}">
                <a16:creationId xmlns:a16="http://schemas.microsoft.com/office/drawing/2014/main" id="{A529064C-6406-4B3B-BF2D-742AF1477BBE}"/>
              </a:ext>
            </a:extLst>
          </p:cNvPr>
          <p:cNvPicPr>
            <a:picLocks noChangeAspect="1"/>
          </p:cNvPicPr>
          <p:nvPr userDrawn="1"/>
        </p:nvPicPr>
        <p:blipFill>
          <a:blip r:embed="rId2"/>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12232480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05DC17-F683-4A01-A2BB-CA147E89779A}" type="slidenum">
              <a:rPr lang="en-US" smtClean="0"/>
              <a:t>‹#›</a:t>
            </a:fld>
            <a:endParaRPr lang="en-US" dirty="0"/>
          </a:p>
        </p:txBody>
      </p:sp>
      <p:pic>
        <p:nvPicPr>
          <p:cNvPr id="11" name="Picture 10">
            <a:extLst>
              <a:ext uri="{FF2B5EF4-FFF2-40B4-BE49-F238E27FC236}">
                <a16:creationId xmlns:a16="http://schemas.microsoft.com/office/drawing/2014/main" id="{1DD37AB3-19C8-485F-B142-D2CB8EF27C8E}"/>
              </a:ext>
            </a:extLst>
          </p:cNvPr>
          <p:cNvPicPr>
            <a:picLocks noChangeAspect="1"/>
          </p:cNvPicPr>
          <p:nvPr userDrawn="1"/>
        </p:nvPicPr>
        <p:blipFill>
          <a:blip r:embed="rId2"/>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1209007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142837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lvl2pPr marL="384048" indent="-182880">
              <a:buClr>
                <a:schemeClr val="accent5"/>
              </a:buClr>
              <a:buFont typeface="Wingdings" panose="05000000000000000000" pitchFamily="2" charset="2"/>
              <a:buChar char="§"/>
              <a:defRPr/>
            </a:lvl2pPr>
            <a:lvl3pPr marL="566928" indent="-182880">
              <a:buClr>
                <a:schemeClr val="accent5"/>
              </a:buClr>
              <a:buFont typeface="Wingdings" panose="05000000000000000000" pitchFamily="2" charset="2"/>
              <a:buChar char="§"/>
              <a:defRPr/>
            </a:lvl3pPr>
            <a:lvl4pPr marL="749808" indent="-182880">
              <a:buClr>
                <a:schemeClr val="accent5"/>
              </a:buClr>
              <a:buFont typeface="Wingdings" panose="05000000000000000000" pitchFamily="2" charset="2"/>
              <a:buChar char="§"/>
              <a:defRPr/>
            </a:lvl4pPr>
            <a:lvl5pPr marL="932688" indent="-182880">
              <a:buClr>
                <a:schemeClr val="accent5"/>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lvl2pPr marL="384048" indent="-182880">
              <a:buClr>
                <a:schemeClr val="accent5"/>
              </a:buClr>
              <a:buFont typeface="Wingdings" panose="05000000000000000000" pitchFamily="2" charset="2"/>
              <a:buChar char="§"/>
              <a:defRPr/>
            </a:lvl2pPr>
            <a:lvl3pPr marL="566928" indent="-182880">
              <a:buClr>
                <a:schemeClr val="accent5"/>
              </a:buClr>
              <a:buFont typeface="Wingdings" panose="05000000000000000000" pitchFamily="2" charset="2"/>
              <a:buChar char="§"/>
              <a:defRPr/>
            </a:lvl3pPr>
            <a:lvl4pPr marL="749808" indent="-182880">
              <a:buClr>
                <a:schemeClr val="accent5"/>
              </a:buClr>
              <a:buFont typeface="Wingdings" panose="05000000000000000000" pitchFamily="2" charset="2"/>
              <a:buChar char="§"/>
              <a:defRPr/>
            </a:lvl4pPr>
            <a:lvl5pPr marL="932688" indent="-182880">
              <a:buClr>
                <a:schemeClr val="accent5"/>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05DC17-F683-4A01-A2BB-CA147E89779A}" type="slidenum">
              <a:rPr lang="en-US" smtClean="0"/>
              <a:t>‹#›</a:t>
            </a:fld>
            <a:endParaRPr lang="en-US" dirty="0"/>
          </a:p>
        </p:txBody>
      </p:sp>
      <p:pic>
        <p:nvPicPr>
          <p:cNvPr id="9" name="Picture 8">
            <a:extLst>
              <a:ext uri="{FF2B5EF4-FFF2-40B4-BE49-F238E27FC236}">
                <a16:creationId xmlns:a16="http://schemas.microsoft.com/office/drawing/2014/main" id="{A529064C-6406-4B3B-BF2D-742AF1477BBE}"/>
              </a:ext>
            </a:extLst>
          </p:cNvPr>
          <p:cNvPicPr>
            <a:picLocks noChangeAspect="1"/>
          </p:cNvPicPr>
          <p:nvPr userDrawn="1"/>
        </p:nvPicPr>
        <p:blipFill>
          <a:blip r:embed="rId2"/>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1927677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2028027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E1246B6-0911-42BC-AC8A-E274506A02F9}" type="datetimeFigureOut">
              <a:rPr lang="en-US" smtClean="0"/>
              <a:t>11/15/2022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805DC17-F683-4A01-A2BB-CA147E89779A}" type="slidenum">
              <a:rPr lang="en-US" smtClean="0"/>
              <a:t>‹#›</a:t>
            </a:fld>
            <a:endParaRPr lang="en-US" dirty="0"/>
          </a:p>
        </p:txBody>
      </p:sp>
    </p:spTree>
    <p:extLst>
      <p:ext uri="{BB962C8B-B14F-4D97-AF65-F5344CB8AC3E}">
        <p14:creationId xmlns:p14="http://schemas.microsoft.com/office/powerpoint/2010/main" val="1724749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38466319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3405421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1222010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2869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marL="384048" indent="-182880">
              <a:buClr>
                <a:schemeClr val="accent5"/>
              </a:buClr>
              <a:buFont typeface="Wingdings" panose="05000000000000000000" pitchFamily="2" charset="2"/>
              <a:buChar char="§"/>
              <a:defRPr/>
            </a:lvl2pPr>
            <a:lvl3pPr marL="566928" indent="-182880">
              <a:buClr>
                <a:schemeClr val="accent5"/>
              </a:buClr>
              <a:buFont typeface="Wingdings" panose="05000000000000000000" pitchFamily="2" charset="2"/>
              <a:buChar char="§"/>
              <a:defRPr/>
            </a:lvl3pPr>
            <a:lvl4pPr marL="749808" indent="-182880">
              <a:buClr>
                <a:schemeClr val="accent5"/>
              </a:buClr>
              <a:buFont typeface="Wingdings" panose="05000000000000000000" pitchFamily="2" charset="2"/>
              <a:buChar char="§"/>
              <a:defRPr/>
            </a:lvl4pPr>
            <a:lvl5pPr marL="932688" indent="-182880">
              <a:buClr>
                <a:schemeClr val="accent5"/>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21318786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015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lvl2pPr marL="384048" indent="-182880">
              <a:buClr>
                <a:schemeClr val="accent5"/>
              </a:buClr>
              <a:buFont typeface="Wingdings" panose="05000000000000000000" pitchFamily="2" charset="2"/>
              <a:buChar char="§"/>
              <a:defRPr/>
            </a:lvl2pPr>
            <a:lvl3pPr marL="566928" indent="-182880">
              <a:buClr>
                <a:schemeClr val="accent5"/>
              </a:buClr>
              <a:buFont typeface="Wingdings" panose="05000000000000000000" pitchFamily="2" charset="2"/>
              <a:buChar char="§"/>
              <a:defRPr/>
            </a:lvl3pPr>
            <a:lvl4pPr marL="749808" indent="-182880">
              <a:buClr>
                <a:schemeClr val="accent5"/>
              </a:buClr>
              <a:buFont typeface="Wingdings" panose="05000000000000000000" pitchFamily="2" charset="2"/>
              <a:buChar char="§"/>
              <a:defRPr/>
            </a:lvl4pPr>
            <a:lvl5pPr marL="932688" indent="-182880">
              <a:buClr>
                <a:schemeClr val="accent5"/>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lvl2pPr marL="384048" indent="-182880">
              <a:buClr>
                <a:schemeClr val="accent5"/>
              </a:buClr>
              <a:buFont typeface="Wingdings" panose="05000000000000000000" pitchFamily="2" charset="2"/>
              <a:buChar char="§"/>
              <a:defRPr/>
            </a:lvl2pPr>
            <a:lvl3pPr marL="566928" indent="-182880">
              <a:buClr>
                <a:schemeClr val="accent5"/>
              </a:buClr>
              <a:buFont typeface="Wingdings" panose="05000000000000000000" pitchFamily="2" charset="2"/>
              <a:buChar char="§"/>
              <a:defRPr/>
            </a:lvl3pPr>
            <a:lvl4pPr marL="749808" indent="-182880">
              <a:buClr>
                <a:schemeClr val="accent5"/>
              </a:buClr>
              <a:buFont typeface="Wingdings" panose="05000000000000000000" pitchFamily="2" charset="2"/>
              <a:buChar char="§"/>
              <a:defRPr/>
            </a:lvl4pPr>
            <a:lvl5pPr marL="932688" indent="-182880">
              <a:buClr>
                <a:schemeClr val="accent5"/>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05DC17-F683-4A01-A2BB-CA147E89779A}" type="slidenum">
              <a:rPr lang="en-US" smtClean="0"/>
              <a:t>‹#›</a:t>
            </a:fld>
            <a:endParaRPr lang="en-US" dirty="0"/>
          </a:p>
        </p:txBody>
      </p:sp>
      <p:pic>
        <p:nvPicPr>
          <p:cNvPr id="9" name="Picture 8">
            <a:extLst>
              <a:ext uri="{FF2B5EF4-FFF2-40B4-BE49-F238E27FC236}">
                <a16:creationId xmlns:a16="http://schemas.microsoft.com/office/drawing/2014/main" id="{A529064C-6406-4B3B-BF2D-742AF1477BBE}"/>
              </a:ext>
            </a:extLst>
          </p:cNvPr>
          <p:cNvPicPr>
            <a:picLocks noChangeAspect="1"/>
          </p:cNvPicPr>
          <p:nvPr userDrawn="1"/>
        </p:nvPicPr>
        <p:blipFill>
          <a:blip r:embed="rId2"/>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36134619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05DC17-F683-4A01-A2BB-CA147E89779A}" type="slidenum">
              <a:rPr lang="en-US" smtClean="0"/>
              <a:t>‹#›</a:t>
            </a:fld>
            <a:endParaRPr lang="en-US" dirty="0"/>
          </a:p>
        </p:txBody>
      </p:sp>
      <p:pic>
        <p:nvPicPr>
          <p:cNvPr id="11" name="Picture 10">
            <a:extLst>
              <a:ext uri="{FF2B5EF4-FFF2-40B4-BE49-F238E27FC236}">
                <a16:creationId xmlns:a16="http://schemas.microsoft.com/office/drawing/2014/main" id="{1DD37AB3-19C8-485F-B142-D2CB8EF27C8E}"/>
              </a:ext>
            </a:extLst>
          </p:cNvPr>
          <p:cNvPicPr>
            <a:picLocks noChangeAspect="1"/>
          </p:cNvPicPr>
          <p:nvPr userDrawn="1"/>
        </p:nvPicPr>
        <p:blipFill>
          <a:blip r:embed="rId2"/>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2096202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05DC17-F683-4A01-A2BB-CA147E89779A}" type="slidenum">
              <a:rPr lang="en-US" smtClean="0"/>
              <a:t>‹#›</a:t>
            </a:fld>
            <a:endParaRPr lang="en-US" dirty="0"/>
          </a:p>
        </p:txBody>
      </p:sp>
      <p:pic>
        <p:nvPicPr>
          <p:cNvPr id="11" name="Picture 10">
            <a:extLst>
              <a:ext uri="{FF2B5EF4-FFF2-40B4-BE49-F238E27FC236}">
                <a16:creationId xmlns:a16="http://schemas.microsoft.com/office/drawing/2014/main" id="{1DD37AB3-19C8-485F-B142-D2CB8EF27C8E}"/>
              </a:ext>
            </a:extLst>
          </p:cNvPr>
          <p:cNvPicPr>
            <a:picLocks noChangeAspect="1"/>
          </p:cNvPicPr>
          <p:nvPr userDrawn="1"/>
        </p:nvPicPr>
        <p:blipFill>
          <a:blip r:embed="rId2"/>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2819452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900343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3902082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E1246B6-0911-42BC-AC8A-E274506A02F9}" type="datetimeFigureOut">
              <a:rPr lang="en-US" smtClean="0"/>
              <a:t>11/15/2022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805DC17-F683-4A01-A2BB-CA147E89779A}" type="slidenum">
              <a:rPr lang="en-US" smtClean="0"/>
              <a:t>‹#›</a:t>
            </a:fld>
            <a:endParaRPr lang="en-US" dirty="0"/>
          </a:p>
        </p:txBody>
      </p:sp>
    </p:spTree>
    <p:extLst>
      <p:ext uri="{BB962C8B-B14F-4D97-AF65-F5344CB8AC3E}">
        <p14:creationId xmlns:p14="http://schemas.microsoft.com/office/powerpoint/2010/main" val="1082321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6103215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1589907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762270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162324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96131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E1246B6-0911-42BC-AC8A-E274506A02F9}" type="datetimeFigureOut">
              <a:rPr lang="en-US" smtClean="0"/>
              <a:t>11/15/2022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805DC17-F683-4A01-A2BB-CA147E89779A}" type="slidenum">
              <a:rPr lang="en-US" smtClean="0"/>
              <a:t>‹#›</a:t>
            </a:fld>
            <a:endParaRPr lang="en-US" dirty="0"/>
          </a:p>
        </p:txBody>
      </p:sp>
    </p:spTree>
    <p:extLst>
      <p:ext uri="{BB962C8B-B14F-4D97-AF65-F5344CB8AC3E}">
        <p14:creationId xmlns:p14="http://schemas.microsoft.com/office/powerpoint/2010/main" val="3953014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1246B6-0911-42BC-AC8A-E274506A02F9}" type="datetimeFigureOut">
              <a:rPr lang="en-US" smtClean="0"/>
              <a:t>11/15/2022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05DC17-F683-4A01-A2BB-CA147E89779A}" type="slidenum">
              <a:rPr lang="en-US" smtClean="0"/>
              <a:t>‹#›</a:t>
            </a:fld>
            <a:endParaRPr lang="en-US" dirty="0"/>
          </a:p>
        </p:txBody>
      </p:sp>
    </p:spTree>
    <p:extLst>
      <p:ext uri="{BB962C8B-B14F-4D97-AF65-F5344CB8AC3E}">
        <p14:creationId xmlns:p14="http://schemas.microsoft.com/office/powerpoint/2010/main" val="3220532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E1246B6-0911-42BC-AC8A-E274506A02F9}" type="datetimeFigureOut">
              <a:rPr lang="en-US" smtClean="0"/>
              <a:t>11/15/2022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805DC17-F683-4A01-A2BB-CA147E89779A}"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871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E1246B6-0911-42BC-AC8A-E274506A02F9}" type="datetimeFigureOut">
              <a:rPr lang="en-US" smtClean="0"/>
              <a:t>11/15/2022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805DC17-F683-4A01-A2BB-CA147E89779A}"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8676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4256C9B-9CB8-4424-9957-D7C0270EDA3C}" type="datetime1">
              <a:rPr lang="en-US" smtClean="0"/>
              <a:t>11/15/2022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C1641E6-6C99-410D-93BB-71D4B9ECF640}" type="slidenum">
              <a:rPr lang="en-US" smtClean="0"/>
              <a:t>‹#›</a:t>
            </a:fld>
            <a:endParaRPr lang="en-US" dirty="0"/>
          </a:p>
        </p:txBody>
      </p:sp>
    </p:spTree>
    <p:extLst>
      <p:ext uri="{BB962C8B-B14F-4D97-AF65-F5344CB8AC3E}">
        <p14:creationId xmlns:p14="http://schemas.microsoft.com/office/powerpoint/2010/main" val="17177727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E1246B6-0911-42BC-AC8A-E274506A02F9}" type="datetimeFigureOut">
              <a:rPr lang="en-US" smtClean="0"/>
              <a:t>11/15/2022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805DC17-F683-4A01-A2BB-CA147E89779A}"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3866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E1246B6-0911-42BC-AC8A-E274506A02F9}" type="datetimeFigureOut">
              <a:rPr lang="en-US" smtClean="0"/>
              <a:t>11/15/2022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805DC17-F683-4A01-A2BB-CA147E89779A}"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7246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codes.ohio.gov/orc/4731.251" TargetMode="External"/><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hyperlink" Target="mailto:info@ophp.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jpeg"/><Relationship Id="rId7" Type="http://schemas.openxmlformats.org/officeDocument/2006/relationships/hyperlink" Target="http://www.lawyersandsettlements.com/articles/nexium-fracture-risk-side-effects-ppisi/interview-nexium-fracture-risk-side-effects-10-19720.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png"/><Relationship Id="rId5" Type="http://schemas.openxmlformats.org/officeDocument/2006/relationships/hyperlink" Target="http://www.mynextmove.org/profile/summary/29-9092.00" TargetMode="External"/><Relationship Id="rId10" Type="http://schemas.openxmlformats.org/officeDocument/2006/relationships/image" Target="../media/image10.jpg"/><Relationship Id="rId4" Type="http://schemas.openxmlformats.org/officeDocument/2006/relationships/image" Target="../media/image6.jp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g"/><Relationship Id="rId11" Type="http://schemas.openxmlformats.org/officeDocument/2006/relationships/image" Target="../media/image19.png"/><Relationship Id="rId5" Type="http://schemas.openxmlformats.org/officeDocument/2006/relationships/image" Target="../media/image13.jpg"/><Relationship Id="rId15" Type="http://schemas.openxmlformats.org/officeDocument/2006/relationships/image" Target="../media/image1.pn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 Id="rId1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image" Target="../media/image29.png"/><Relationship Id="rId5" Type="http://schemas.openxmlformats.org/officeDocument/2006/relationships/diagramQuickStyle" Target="../diagrams/quickStyle1.xml"/><Relationship Id="rId10" Type="http://schemas.openxmlformats.org/officeDocument/2006/relationships/image" Target="../media/image28.svg"/><Relationship Id="rId4" Type="http://schemas.openxmlformats.org/officeDocument/2006/relationships/diagramLayout" Target="../diagrams/layout1.xml"/><Relationship Id="rId9" Type="http://schemas.openxmlformats.org/officeDocument/2006/relationships/image" Target="../media/image27.png"/><Relationship Id="rId14" Type="http://schemas.openxmlformats.org/officeDocument/2006/relationships/image" Target="../media/image3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Content Placeholder 6" descr="Aerial of healthcare colleagues">
            <a:extLst>
              <a:ext uri="{FF2B5EF4-FFF2-40B4-BE49-F238E27FC236}">
                <a16:creationId xmlns:a16="http://schemas.microsoft.com/office/drawing/2014/main" id="{AC523492-265E-2963-9C41-0E4B2DE5364D}"/>
              </a:ext>
            </a:extLst>
          </p:cNvPr>
          <p:cNvPicPr>
            <a:picLocks noGrp="1" noChangeAspect="1"/>
          </p:cNvPicPr>
          <p:nvPr>
            <p:ph idx="4294967295"/>
          </p:nvPr>
        </p:nvPicPr>
        <p:blipFill rotWithShape="1">
          <a:blip r:embed="rId3">
            <a:alphaModFix amt="35000"/>
            <a:extLst>
              <a:ext uri="{28A0092B-C50C-407E-A947-70E740481C1C}">
                <a14:useLocalDpi xmlns:a14="http://schemas.microsoft.com/office/drawing/2010/main" val="0"/>
              </a:ext>
            </a:extLst>
          </a:blip>
          <a:srcRect t="856" b="11254"/>
          <a:stretch/>
        </p:blipFill>
        <p:spPr>
          <a:xfrm>
            <a:off x="20" y="10"/>
            <a:ext cx="12191980" cy="6857990"/>
          </a:xfrm>
          <a:prstGeom prst="rect">
            <a:avLst/>
          </a:prstGeom>
        </p:spPr>
      </p:pic>
      <p:sp>
        <p:nvSpPr>
          <p:cNvPr id="2" name="Title 1">
            <a:extLst>
              <a:ext uri="{FF2B5EF4-FFF2-40B4-BE49-F238E27FC236}">
                <a16:creationId xmlns:a16="http://schemas.microsoft.com/office/drawing/2014/main" id="{8844CC11-6099-1938-AC55-AC36BB4B2653}"/>
              </a:ext>
            </a:extLst>
          </p:cNvPr>
          <p:cNvSpPr>
            <a:spLocks noGrp="1"/>
          </p:cNvSpPr>
          <p:nvPr>
            <p:ph type="title"/>
          </p:nvPr>
        </p:nvSpPr>
        <p:spPr>
          <a:xfrm>
            <a:off x="1097280" y="758952"/>
            <a:ext cx="10058400" cy="3566160"/>
          </a:xfrm>
        </p:spPr>
        <p:txBody>
          <a:bodyPr vert="horz" lIns="91440" tIns="45720" rIns="91440" bIns="45720" rtlCol="0" anchor="b">
            <a:normAutofit/>
          </a:bodyPr>
          <a:lstStyle/>
          <a:p>
            <a:pPr marL="91440" marR="0" lvl="0" indent="-91440" fontAlgn="auto">
              <a:spcAft>
                <a:spcPts val="200"/>
              </a:spcAft>
              <a:tabLst/>
              <a:defRPr/>
            </a:pPr>
            <a:r>
              <a:rPr kumimoji="0" lang="en-US" b="0" i="0" u="none" strike="noStrike" cap="none" normalizeH="0" noProof="0" dirty="0">
                <a:ln>
                  <a:noFill/>
                </a:ln>
                <a:solidFill>
                  <a:srgbClr val="FFFFFF"/>
                </a:solidFill>
                <a:effectLst/>
                <a:uLnTx/>
                <a:uFillTx/>
              </a:rPr>
              <a:t>State Medical Board of Ohio Updates</a:t>
            </a:r>
            <a:endParaRPr lang="en-US" dirty="0">
              <a:solidFill>
                <a:srgbClr val="FFFFFF"/>
              </a:solidFill>
            </a:endParaRPr>
          </a:p>
        </p:txBody>
      </p:sp>
      <p:sp>
        <p:nvSpPr>
          <p:cNvPr id="10" name="Text Placeholder 9">
            <a:extLst>
              <a:ext uri="{FF2B5EF4-FFF2-40B4-BE49-F238E27FC236}">
                <a16:creationId xmlns:a16="http://schemas.microsoft.com/office/drawing/2014/main" id="{1A1400A1-1818-0ABD-1966-0697D6CCC8A5}"/>
              </a:ext>
            </a:extLst>
          </p:cNvPr>
          <p:cNvSpPr>
            <a:spLocks noGrp="1"/>
          </p:cNvSpPr>
          <p:nvPr>
            <p:ph type="body" idx="1"/>
          </p:nvPr>
        </p:nvSpPr>
        <p:spPr>
          <a:xfrm>
            <a:off x="1100051" y="4455620"/>
            <a:ext cx="10058400" cy="1143000"/>
          </a:xfrm>
        </p:spPr>
        <p:txBody>
          <a:bodyPr vert="horz" lIns="91440" tIns="45720" rIns="91440" bIns="45720" rtlCol="0">
            <a:normAutofit/>
          </a:bodyPr>
          <a:lstStyle/>
          <a:p>
            <a:r>
              <a:rPr lang="en-US" cap="none" dirty="0">
                <a:solidFill>
                  <a:srgbClr val="FFFFFF"/>
                </a:solidFill>
              </a:rPr>
              <a:t>Bruce Saferin, DPM – Medical Board Supervising Member</a:t>
            </a:r>
          </a:p>
          <a:p>
            <a:r>
              <a:rPr lang="en-US" cap="none" dirty="0">
                <a:solidFill>
                  <a:srgbClr val="FFFFFF"/>
                </a:solidFill>
              </a:rPr>
              <a:t>November 19, 2022</a:t>
            </a:r>
          </a:p>
        </p:txBody>
      </p:sp>
      <p:cxnSp>
        <p:nvCxnSpPr>
          <p:cNvPr id="21" name="Straight Connector 20">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8947730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32E455-C084-41CA-B73E-CE5233384264}"/>
              </a:ext>
            </a:extLst>
          </p:cNvPr>
          <p:cNvSpPr>
            <a:spLocks noGrp="1"/>
          </p:cNvSpPr>
          <p:nvPr>
            <p:ph type="title"/>
          </p:nvPr>
        </p:nvSpPr>
        <p:spPr>
          <a:xfrm>
            <a:off x="7859485" y="634946"/>
            <a:ext cx="3690257" cy="1450757"/>
          </a:xfrm>
        </p:spPr>
        <p:txBody>
          <a:bodyPr>
            <a:normAutofit/>
          </a:bodyPr>
          <a:lstStyle/>
          <a:p>
            <a:r>
              <a:rPr lang="en-US" dirty="0">
                <a:solidFill>
                  <a:schemeClr val="accent6"/>
                </a:solidFill>
              </a:rPr>
              <a:t>Physician CME </a:t>
            </a:r>
          </a:p>
        </p:txBody>
      </p:sp>
      <p:pic>
        <p:nvPicPr>
          <p:cNvPr id="7" name="Picture 6" descr="Person typing on laptop">
            <a:extLst>
              <a:ext uri="{FF2B5EF4-FFF2-40B4-BE49-F238E27FC236}">
                <a16:creationId xmlns:a16="http://schemas.microsoft.com/office/drawing/2014/main" id="{444A3BAE-FF6C-4E69-8FA5-6F7A0EFF4E6F}"/>
              </a:ext>
            </a:extLst>
          </p:cNvPr>
          <p:cNvPicPr>
            <a:picLocks noChangeAspect="1"/>
          </p:cNvPicPr>
          <p:nvPr/>
        </p:nvPicPr>
        <p:blipFill rotWithShape="1">
          <a:blip r:embed="rId3">
            <a:extLst>
              <a:ext uri="{28A0092B-C50C-407E-A947-70E740481C1C}">
                <a14:useLocalDpi xmlns:a14="http://schemas.microsoft.com/office/drawing/2010/main" val="0"/>
              </a:ext>
            </a:extLst>
          </a:blip>
          <a:srcRect l="13608" r="13257" b="2"/>
          <a:stretch/>
        </p:blipFill>
        <p:spPr>
          <a:xfrm>
            <a:off x="633999" y="640081"/>
            <a:ext cx="6909801" cy="5314406"/>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3534427-65B9-49AD-AEA0-99CEC4E32ECA}"/>
              </a:ext>
            </a:extLst>
          </p:cNvPr>
          <p:cNvSpPr>
            <a:spLocks noGrp="1"/>
          </p:cNvSpPr>
          <p:nvPr>
            <p:ph idx="1"/>
          </p:nvPr>
        </p:nvSpPr>
        <p:spPr>
          <a:xfrm>
            <a:off x="7859485" y="2198913"/>
            <a:ext cx="3690257" cy="3755565"/>
          </a:xfrm>
        </p:spPr>
        <p:txBody>
          <a:bodyPr>
            <a:normAutofit/>
          </a:bodyPr>
          <a:lstStyle/>
          <a:p>
            <a:pPr marL="0" indent="0">
              <a:buClr>
                <a:schemeClr val="accent6"/>
              </a:buClr>
              <a:buNone/>
            </a:pPr>
            <a:r>
              <a:rPr lang="en-US" sz="2400" dirty="0">
                <a:solidFill>
                  <a:schemeClr val="accent6"/>
                </a:solidFill>
                <a:latin typeface="+mj-lt"/>
              </a:rPr>
              <a:t>50 Hours of Category 1 required – including duty to report video</a:t>
            </a:r>
          </a:p>
          <a:p>
            <a:pPr marL="0" indent="0" fontAlgn="base">
              <a:buNone/>
            </a:pPr>
            <a:r>
              <a:rPr lang="en-US" sz="2400" b="0" i="0" dirty="0">
                <a:solidFill>
                  <a:schemeClr val="accent6"/>
                </a:solidFill>
                <a:effectLst/>
                <a:latin typeface="+mj-lt"/>
              </a:rPr>
              <a:t>Renewals can be submitted within 180 days prior to the expiration date.</a:t>
            </a:r>
          </a:p>
          <a:p>
            <a:pPr marL="0" indent="0" fontAlgn="base">
              <a:buNone/>
            </a:pPr>
            <a:r>
              <a:rPr lang="en-US" sz="2400" b="0" i="0" dirty="0">
                <a:solidFill>
                  <a:schemeClr val="accent6"/>
                </a:solidFill>
                <a:effectLst/>
                <a:latin typeface="+mj-lt"/>
              </a:rPr>
              <a:t>There is a system generated email at 90, 60 and 30 days prior to the expiration date. </a:t>
            </a:r>
          </a:p>
        </p:txBody>
      </p:sp>
      <p:sp>
        <p:nvSpPr>
          <p:cNvPr id="16" name="Rectangle 15">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3639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75FA2-EE45-54DC-CCC1-2C664EDEE6A1}"/>
              </a:ext>
            </a:extLst>
          </p:cNvPr>
          <p:cNvSpPr>
            <a:spLocks noGrp="1"/>
          </p:cNvSpPr>
          <p:nvPr>
            <p:ph type="title"/>
          </p:nvPr>
        </p:nvSpPr>
        <p:spPr>
          <a:xfrm>
            <a:off x="1097280" y="286603"/>
            <a:ext cx="10058400" cy="1450757"/>
          </a:xfrm>
        </p:spPr>
        <p:txBody>
          <a:bodyPr>
            <a:normAutofit/>
          </a:bodyPr>
          <a:lstStyle/>
          <a:p>
            <a:r>
              <a:rPr lang="en-US" dirty="0">
                <a:solidFill>
                  <a:schemeClr val="accent6"/>
                </a:solidFill>
              </a:rPr>
              <a:t>Audit Reminder</a:t>
            </a:r>
          </a:p>
        </p:txBody>
      </p:sp>
      <p:graphicFrame>
        <p:nvGraphicFramePr>
          <p:cNvPr id="5" name="Content Placeholder 2">
            <a:extLst>
              <a:ext uri="{FF2B5EF4-FFF2-40B4-BE49-F238E27FC236}">
                <a16:creationId xmlns:a16="http://schemas.microsoft.com/office/drawing/2014/main" id="{88BE9EE4-9166-B369-219F-3A92A75E38CE}"/>
              </a:ext>
            </a:extLst>
          </p:cNvPr>
          <p:cNvGraphicFramePr>
            <a:graphicFrameLocks noGrp="1"/>
          </p:cNvGraphicFramePr>
          <p:nvPr>
            <p:ph idx="1"/>
            <p:extLst>
              <p:ext uri="{D42A27DB-BD31-4B8C-83A1-F6EECF244321}">
                <p14:modId xmlns:p14="http://schemas.microsoft.com/office/powerpoint/2010/main" val="2802867621"/>
              </p:ext>
            </p:extLst>
          </p:nvPr>
        </p:nvGraphicFramePr>
        <p:xfrm>
          <a:off x="1096963" y="1443789"/>
          <a:ext cx="10058400" cy="4440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1DB2808-B357-3F41-FE41-21A5FD315ACD}"/>
              </a:ext>
            </a:extLst>
          </p:cNvPr>
          <p:cNvPicPr>
            <a:picLocks noChangeAspect="1"/>
          </p:cNvPicPr>
          <p:nvPr/>
        </p:nvPicPr>
        <p:blipFill>
          <a:blip r:embed="rId8"/>
          <a:stretch>
            <a:fillRect/>
          </a:stretch>
        </p:blipFill>
        <p:spPr>
          <a:xfrm>
            <a:off x="9618767" y="151548"/>
            <a:ext cx="1617919" cy="611304"/>
          </a:xfrm>
          <a:prstGeom prst="rect">
            <a:avLst/>
          </a:prstGeom>
        </p:spPr>
      </p:pic>
    </p:spTree>
    <p:extLst>
      <p:ext uri="{BB962C8B-B14F-4D97-AF65-F5344CB8AC3E}">
        <p14:creationId xmlns:p14="http://schemas.microsoft.com/office/powerpoint/2010/main" val="1771231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phone&#10;&#10;Description automatically generated with low confidence">
            <a:extLst>
              <a:ext uri="{FF2B5EF4-FFF2-40B4-BE49-F238E27FC236}">
                <a16:creationId xmlns:a16="http://schemas.microsoft.com/office/drawing/2014/main" id="{39E46ED4-91F1-4B80-89BB-692090838814}"/>
              </a:ext>
            </a:extLst>
          </p:cNvPr>
          <p:cNvPicPr>
            <a:picLocks noChangeAspect="1"/>
          </p:cNvPicPr>
          <p:nvPr/>
        </p:nvPicPr>
        <p:blipFill rotWithShape="1">
          <a:blip r:embed="rId3">
            <a:duotone>
              <a:schemeClr val="bg2">
                <a:shade val="45000"/>
                <a:satMod val="135000"/>
              </a:schemeClr>
              <a:prstClr val="white"/>
            </a:duotone>
            <a:alphaModFix/>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2" name="Title 1">
            <a:extLst>
              <a:ext uri="{FF2B5EF4-FFF2-40B4-BE49-F238E27FC236}">
                <a16:creationId xmlns:a16="http://schemas.microsoft.com/office/drawing/2014/main" id="{C9241D37-AA73-4E8D-A9A1-20249357CB32}"/>
              </a:ext>
            </a:extLst>
          </p:cNvPr>
          <p:cNvSpPr>
            <a:spLocks noGrp="1"/>
          </p:cNvSpPr>
          <p:nvPr>
            <p:ph type="title"/>
          </p:nvPr>
        </p:nvSpPr>
        <p:spPr>
          <a:xfrm>
            <a:off x="1097280" y="2898648"/>
            <a:ext cx="10058400" cy="1426464"/>
          </a:xfrm>
        </p:spPr>
        <p:txBody>
          <a:bodyPr vert="horz" lIns="91440" tIns="45720" rIns="91440" bIns="45720" rtlCol="0" anchor="b">
            <a:normAutofit/>
          </a:bodyPr>
          <a:lstStyle/>
          <a:p>
            <a:r>
              <a:rPr lang="en-US" dirty="0">
                <a:solidFill>
                  <a:schemeClr val="accent5"/>
                </a:solidFill>
              </a:rPr>
              <a:t>Complaint Process</a:t>
            </a:r>
          </a:p>
        </p:txBody>
      </p:sp>
      <p:sp>
        <p:nvSpPr>
          <p:cNvPr id="3" name="Text Placeholder 2">
            <a:extLst>
              <a:ext uri="{FF2B5EF4-FFF2-40B4-BE49-F238E27FC236}">
                <a16:creationId xmlns:a16="http://schemas.microsoft.com/office/drawing/2014/main" id="{E3EE856F-EEDB-4171-BDEC-D3A40E988059}"/>
              </a:ext>
            </a:extLst>
          </p:cNvPr>
          <p:cNvSpPr>
            <a:spLocks noGrp="1"/>
          </p:cNvSpPr>
          <p:nvPr>
            <p:ph type="body" idx="1"/>
          </p:nvPr>
        </p:nvSpPr>
        <p:spPr>
          <a:xfrm>
            <a:off x="1100051" y="4455620"/>
            <a:ext cx="10058400" cy="1143000"/>
          </a:xfrm>
        </p:spPr>
        <p:txBody>
          <a:bodyPr vert="horz" lIns="91440" tIns="45720" rIns="91440" bIns="45720" rtlCol="0">
            <a:normAutofit/>
          </a:bodyPr>
          <a:lstStyle/>
          <a:p>
            <a:endParaRPr lang="en-US" dirty="0">
              <a:solidFill>
                <a:schemeClr val="tx1">
                  <a:lumMod val="85000"/>
                  <a:lumOff val="15000"/>
                </a:schemeClr>
              </a:solidFill>
            </a:endParaRPr>
          </a:p>
        </p:txBody>
      </p:sp>
      <p:pic>
        <p:nvPicPr>
          <p:cNvPr id="27" name="Picture 26">
            <a:extLst>
              <a:ext uri="{FF2B5EF4-FFF2-40B4-BE49-F238E27FC236}">
                <a16:creationId xmlns:a16="http://schemas.microsoft.com/office/drawing/2014/main" id="{6D084D39-D906-4D59-A4A4-2E14C9751842}"/>
              </a:ext>
            </a:extLst>
          </p:cNvPr>
          <p:cNvPicPr>
            <a:picLocks noChangeAspect="1"/>
          </p:cNvPicPr>
          <p:nvPr/>
        </p:nvPicPr>
        <p:blipFill>
          <a:blip r:embed="rId4"/>
          <a:stretch>
            <a:fillRect/>
          </a:stretch>
        </p:blipFill>
        <p:spPr>
          <a:xfrm>
            <a:off x="8490500" y="23256"/>
            <a:ext cx="3762440" cy="1421576"/>
          </a:xfrm>
          <a:prstGeom prst="rect">
            <a:avLst/>
          </a:prstGeom>
        </p:spPr>
      </p:pic>
    </p:spTree>
    <p:extLst>
      <p:ext uri="{BB962C8B-B14F-4D97-AF65-F5344CB8AC3E}">
        <p14:creationId xmlns:p14="http://schemas.microsoft.com/office/powerpoint/2010/main" val="3707682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68000C4-4FF3-4474-A8B8-ADC2330AEF4D}"/>
              </a:ext>
            </a:extLst>
          </p:cNvPr>
          <p:cNvSpPr>
            <a:spLocks noGrp="1"/>
          </p:cNvSpPr>
          <p:nvPr>
            <p:ph type="title"/>
          </p:nvPr>
        </p:nvSpPr>
        <p:spPr>
          <a:xfrm>
            <a:off x="6411685" y="634946"/>
            <a:ext cx="5127171" cy="1450757"/>
          </a:xfrm>
        </p:spPr>
        <p:txBody>
          <a:bodyPr>
            <a:normAutofit/>
          </a:bodyPr>
          <a:lstStyle/>
          <a:p>
            <a:r>
              <a:rPr lang="en-US" dirty="0">
                <a:solidFill>
                  <a:schemeClr val="tx2"/>
                </a:solidFill>
              </a:rPr>
              <a:t>What is a complaint?</a:t>
            </a:r>
          </a:p>
        </p:txBody>
      </p:sp>
      <p:pic>
        <p:nvPicPr>
          <p:cNvPr id="9" name="Picture 8">
            <a:extLst>
              <a:ext uri="{FF2B5EF4-FFF2-40B4-BE49-F238E27FC236}">
                <a16:creationId xmlns:a16="http://schemas.microsoft.com/office/drawing/2014/main" id="{6AC7E749-F2B1-4257-9F62-F1E2E3925C96}"/>
              </a:ext>
            </a:extLst>
          </p:cNvPr>
          <p:cNvPicPr>
            <a:picLocks noChangeAspect="1"/>
          </p:cNvPicPr>
          <p:nvPr/>
        </p:nvPicPr>
        <p:blipFill>
          <a:blip r:embed="rId3"/>
          <a:stretch>
            <a:fillRect/>
          </a:stretch>
        </p:blipFill>
        <p:spPr>
          <a:xfrm>
            <a:off x="538842" y="932316"/>
            <a:ext cx="5451627" cy="3080169"/>
          </a:xfrm>
          <a:prstGeom prst="rect">
            <a:avLst/>
          </a:prstGeom>
        </p:spPr>
      </p:pic>
      <p:cxnSp>
        <p:nvCxnSpPr>
          <p:cNvPr id="44" name="Straight Connector 31">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98144660-36E7-4031-B2F1-0D3BCDF5CEC2}"/>
              </a:ext>
            </a:extLst>
          </p:cNvPr>
          <p:cNvSpPr>
            <a:spLocks noGrp="1"/>
          </p:cNvSpPr>
          <p:nvPr>
            <p:ph idx="1"/>
          </p:nvPr>
        </p:nvSpPr>
        <p:spPr>
          <a:xfrm>
            <a:off x="6411684" y="2367950"/>
            <a:ext cx="5127172" cy="2373082"/>
          </a:xfrm>
        </p:spPr>
        <p:txBody>
          <a:bodyPr>
            <a:normAutofit/>
          </a:bodyPr>
          <a:lstStyle/>
          <a:p>
            <a:pPr marL="80010" indent="0" defTabSz="685800">
              <a:spcBef>
                <a:spcPct val="0"/>
              </a:spcBef>
              <a:buNone/>
              <a:tabLst>
                <a:tab pos="1714500" algn="l"/>
              </a:tabLst>
              <a:defRPr/>
            </a:pPr>
            <a:r>
              <a:rPr lang="en-US" sz="3200" b="1" dirty="0">
                <a:solidFill>
                  <a:schemeClr val="tx2"/>
                </a:solidFill>
                <a:latin typeface="+mj-lt"/>
                <a:cs typeface="Arial" panose="020B0604020202020204" pitchFamily="34" charset="0"/>
              </a:rPr>
              <a:t>Any</a:t>
            </a:r>
            <a:r>
              <a:rPr lang="en-US" sz="3200" dirty="0">
                <a:solidFill>
                  <a:schemeClr val="tx2"/>
                </a:solidFill>
                <a:latin typeface="+mj-lt"/>
                <a:cs typeface="Arial" panose="020B0604020202020204" pitchFamily="34" charset="0"/>
              </a:rPr>
              <a:t> allegation of licensee misconduct received by the Medical Board </a:t>
            </a:r>
          </a:p>
          <a:p>
            <a:pPr marL="171450" defTabSz="685800">
              <a:spcBef>
                <a:spcPct val="0"/>
              </a:spcBef>
              <a:tabLst>
                <a:tab pos="1714500" algn="l"/>
              </a:tabLst>
              <a:defRPr/>
            </a:pPr>
            <a:r>
              <a:rPr lang="en-US" sz="3200" dirty="0">
                <a:solidFill>
                  <a:schemeClr val="tx2"/>
                </a:solidFill>
                <a:latin typeface="+mj-lt"/>
                <a:cs typeface="Arial" panose="020B0604020202020204" pitchFamily="34" charset="0"/>
              </a:rPr>
              <a:t> </a:t>
            </a:r>
          </a:p>
          <a:p>
            <a:pPr marL="171450" defTabSz="685800">
              <a:spcBef>
                <a:spcPct val="0"/>
              </a:spcBef>
              <a:tabLst>
                <a:tab pos="1714500" algn="l"/>
              </a:tabLst>
              <a:defRPr/>
            </a:pPr>
            <a:endParaRPr lang="en-US" dirty="0">
              <a:latin typeface="+mj-lt"/>
              <a:cs typeface="Arial" panose="020B0604020202020204" pitchFamily="34" charset="0"/>
            </a:endParaRPr>
          </a:p>
          <a:p>
            <a:pPr marL="171450" defTabSz="685800">
              <a:spcBef>
                <a:spcPct val="0"/>
              </a:spcBef>
              <a:tabLst>
                <a:tab pos="1714500" algn="l"/>
              </a:tabLst>
              <a:defRPr/>
            </a:pPr>
            <a:endParaRPr lang="en-US" dirty="0"/>
          </a:p>
        </p:txBody>
      </p:sp>
      <p:sp>
        <p:nvSpPr>
          <p:cNvPr id="45" name="Rectangle 33">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35">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674A2DE2-F99F-45DE-B75C-D48F0DA1919E}"/>
              </a:ext>
            </a:extLst>
          </p:cNvPr>
          <p:cNvSpPr/>
          <p:nvPr/>
        </p:nvSpPr>
        <p:spPr>
          <a:xfrm>
            <a:off x="397118" y="4807516"/>
            <a:ext cx="10873906" cy="769441"/>
          </a:xfrm>
          <a:prstGeom prst="rect">
            <a:avLst/>
          </a:prstGeom>
        </p:spPr>
        <p:txBody>
          <a:bodyPr wrap="square">
            <a:spAutoFit/>
          </a:bodyPr>
          <a:lstStyle/>
          <a:p>
            <a:pPr marL="171450" marR="0" lvl="0" indent="0" algn="ctr" defTabSz="685800" rtl="0" eaLnBrk="1" fontAlgn="auto" latinLnBrk="0" hangingPunct="1">
              <a:lnSpc>
                <a:spcPct val="100000"/>
              </a:lnSpc>
              <a:spcBef>
                <a:spcPct val="0"/>
              </a:spcBef>
              <a:spcAft>
                <a:spcPts val="0"/>
              </a:spcAft>
              <a:buClrTx/>
              <a:buSzTx/>
              <a:buFontTx/>
              <a:buNone/>
              <a:tabLst>
                <a:tab pos="1714500" algn="l"/>
              </a:tabLst>
              <a:defRPr/>
            </a:pPr>
            <a:r>
              <a:rPr kumimoji="0" lang="en-US" sz="4400" b="1" i="0" u="none" strike="noStrike" kern="1200" cap="none" spc="0" normalizeH="0" baseline="0" noProof="0" dirty="0">
                <a:ln>
                  <a:noFill/>
                </a:ln>
                <a:solidFill>
                  <a:srgbClr val="464646"/>
                </a:solidFill>
                <a:effectLst/>
                <a:uLnTx/>
                <a:uFillTx/>
                <a:latin typeface="Arial" panose="020B0604020202020204"/>
                <a:ea typeface="Ebrima" panose="02000000000000000000" pitchFamily="2" charset="0"/>
                <a:cs typeface="Ebrima" panose="02000000000000000000" pitchFamily="2" charset="0"/>
              </a:rPr>
              <a:t>Complaints are </a:t>
            </a:r>
            <a:r>
              <a:rPr kumimoji="0" lang="en-US" sz="4400" b="1" i="0" u="none" strike="noStrike" kern="1200" cap="none" spc="0" normalizeH="0" baseline="0" noProof="0" dirty="0">
                <a:ln>
                  <a:noFill/>
                </a:ln>
                <a:solidFill>
                  <a:srgbClr val="0563C4"/>
                </a:solidFill>
                <a:effectLst/>
                <a:uLnTx/>
                <a:uFillTx/>
                <a:latin typeface="Arial" panose="020B0604020202020204"/>
                <a:ea typeface="Ebrima" panose="02000000000000000000" pitchFamily="2" charset="0"/>
                <a:cs typeface="Ebrima" panose="02000000000000000000" pitchFamily="2" charset="0"/>
              </a:rPr>
              <a:t>confidential</a:t>
            </a:r>
          </a:p>
        </p:txBody>
      </p:sp>
      <p:pic>
        <p:nvPicPr>
          <p:cNvPr id="3" name="Picture 2">
            <a:extLst>
              <a:ext uri="{FF2B5EF4-FFF2-40B4-BE49-F238E27FC236}">
                <a16:creationId xmlns:a16="http://schemas.microsoft.com/office/drawing/2014/main" id="{460C41D3-8300-E75F-5703-5C52D28A3623}"/>
              </a:ext>
            </a:extLst>
          </p:cNvPr>
          <p:cNvPicPr>
            <a:picLocks noChangeAspect="1"/>
          </p:cNvPicPr>
          <p:nvPr/>
        </p:nvPicPr>
        <p:blipFill>
          <a:blip r:embed="rId4"/>
          <a:stretch>
            <a:fillRect/>
          </a:stretch>
        </p:blipFill>
        <p:spPr>
          <a:xfrm>
            <a:off x="9618767" y="151548"/>
            <a:ext cx="1617919" cy="611304"/>
          </a:xfrm>
          <a:prstGeom prst="rect">
            <a:avLst/>
          </a:prstGeom>
        </p:spPr>
      </p:pic>
    </p:spTree>
    <p:extLst>
      <p:ext uri="{BB962C8B-B14F-4D97-AF65-F5344CB8AC3E}">
        <p14:creationId xmlns:p14="http://schemas.microsoft.com/office/powerpoint/2010/main" val="530232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9EB8558-96A7-4745-A764-71537E27E32D}"/>
              </a:ext>
            </a:extLst>
          </p:cNvPr>
          <p:cNvGraphicFramePr/>
          <p:nvPr/>
        </p:nvGraphicFramePr>
        <p:xfrm>
          <a:off x="824765" y="1804965"/>
          <a:ext cx="10542470" cy="50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0" name="Group 29">
            <a:extLst>
              <a:ext uri="{FF2B5EF4-FFF2-40B4-BE49-F238E27FC236}">
                <a16:creationId xmlns:a16="http://schemas.microsoft.com/office/drawing/2014/main" id="{058F9D64-83DC-494A-9A27-E22314426084}"/>
              </a:ext>
            </a:extLst>
          </p:cNvPr>
          <p:cNvGrpSpPr/>
          <p:nvPr/>
        </p:nvGrpSpPr>
        <p:grpSpPr>
          <a:xfrm>
            <a:off x="7856623" y="1837224"/>
            <a:ext cx="1921988" cy="374457"/>
            <a:chOff x="1234526" y="1688811"/>
            <a:chExt cx="1899328" cy="365760"/>
          </a:xfrm>
        </p:grpSpPr>
        <p:sp>
          <p:nvSpPr>
            <p:cNvPr id="24" name="object 48">
              <a:extLst>
                <a:ext uri="{FF2B5EF4-FFF2-40B4-BE49-F238E27FC236}">
                  <a16:creationId xmlns:a16="http://schemas.microsoft.com/office/drawing/2014/main" id="{920E2C05-503B-4EE3-8AD5-60071C090E4F}"/>
                </a:ext>
              </a:extLst>
            </p:cNvPr>
            <p:cNvSpPr txBox="1"/>
            <p:nvPr/>
          </p:nvSpPr>
          <p:spPr>
            <a:xfrm>
              <a:off x="1351409" y="1787053"/>
              <a:ext cx="1782445" cy="169277"/>
            </a:xfrm>
            <a:prstGeom prst="rect">
              <a:avLst/>
            </a:prstGeom>
            <a:ln>
              <a:noFill/>
            </a:ln>
          </p:spPr>
          <p:txBody>
            <a:bodyPr vert="horz"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Disciplinary Action</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1CF9398F-9902-447F-AE67-AA1C0A284DC2}"/>
                </a:ext>
              </a:extLst>
            </p:cNvPr>
            <p:cNvSpPr/>
            <p:nvPr/>
          </p:nvSpPr>
          <p:spPr>
            <a:xfrm>
              <a:off x="1234526" y="1688811"/>
              <a:ext cx="365760" cy="365760"/>
            </a:xfrm>
            <a:prstGeom prst="rect">
              <a:avLst/>
            </a:prstGeom>
            <a:noFill/>
            <a:ln w="38100">
              <a:solidFill>
                <a:srgbClr val="FF0000"/>
              </a:solidFill>
            </a:ln>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1" name="Group 30">
            <a:extLst>
              <a:ext uri="{FF2B5EF4-FFF2-40B4-BE49-F238E27FC236}">
                <a16:creationId xmlns:a16="http://schemas.microsoft.com/office/drawing/2014/main" id="{FC1459CD-3405-4962-99EA-AA2129DBFB0C}"/>
              </a:ext>
            </a:extLst>
          </p:cNvPr>
          <p:cNvGrpSpPr/>
          <p:nvPr/>
        </p:nvGrpSpPr>
        <p:grpSpPr>
          <a:xfrm>
            <a:off x="5692834" y="1842782"/>
            <a:ext cx="1872788" cy="374457"/>
            <a:chOff x="1214206" y="1149362"/>
            <a:chExt cx="1850708" cy="365760"/>
          </a:xfrm>
        </p:grpSpPr>
        <p:sp>
          <p:nvSpPr>
            <p:cNvPr id="26" name="Rectangle 25">
              <a:extLst>
                <a:ext uri="{FF2B5EF4-FFF2-40B4-BE49-F238E27FC236}">
                  <a16:creationId xmlns:a16="http://schemas.microsoft.com/office/drawing/2014/main" id="{0391CEE0-5FA1-478F-A1F5-F6EF463E9E35}"/>
                </a:ext>
              </a:extLst>
            </p:cNvPr>
            <p:cNvSpPr/>
            <p:nvPr/>
          </p:nvSpPr>
          <p:spPr>
            <a:xfrm>
              <a:off x="1214206" y="1149362"/>
              <a:ext cx="365760" cy="365760"/>
            </a:xfrm>
            <a:prstGeom prst="rect">
              <a:avLst/>
            </a:prstGeom>
            <a:solidFill>
              <a:srgbClr val="8EB4E3"/>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7" name="object 48">
              <a:extLst>
                <a:ext uri="{FF2B5EF4-FFF2-40B4-BE49-F238E27FC236}">
                  <a16:creationId xmlns:a16="http://schemas.microsoft.com/office/drawing/2014/main" id="{23DCD2A9-D765-4B50-AD36-D6DEBF28AC64}"/>
                </a:ext>
              </a:extLst>
            </p:cNvPr>
            <p:cNvSpPr txBox="1"/>
            <p:nvPr/>
          </p:nvSpPr>
          <p:spPr>
            <a:xfrm>
              <a:off x="1282469" y="1242046"/>
              <a:ext cx="1782445" cy="169277"/>
            </a:xfrm>
            <a:prstGeom prst="rect">
              <a:avLst/>
            </a:prstGeom>
            <a:ln>
              <a:noFill/>
            </a:ln>
          </p:spPr>
          <p:txBody>
            <a:bodyPr vert="horz" wrap="square" lIns="0" tIns="0" rIns="0" bIns="0" rtlCol="0" anchor="ctr">
              <a:spAutoFit/>
            </a:bodyPr>
            <a:lstStyle/>
            <a:p>
              <a:pPr marL="889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Public</a:t>
              </a:r>
              <a:r>
                <a:rPr kumimoji="0" lang="en-US" sz="1100" b="0" i="0" u="none" strike="noStrike" kern="1200" cap="none" spc="-45"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1100" b="0" i="0" u="none" strike="noStrike" kern="1200" cap="none" spc="-5"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Information</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A44124E4-1796-47F2-B3EB-525311D6EB8C}"/>
              </a:ext>
            </a:extLst>
          </p:cNvPr>
          <p:cNvGrpSpPr/>
          <p:nvPr/>
        </p:nvGrpSpPr>
        <p:grpSpPr>
          <a:xfrm>
            <a:off x="3035073" y="1842782"/>
            <a:ext cx="2367104" cy="374457"/>
            <a:chOff x="1197350" y="651061"/>
            <a:chExt cx="2339196" cy="365760"/>
          </a:xfrm>
        </p:grpSpPr>
        <p:sp>
          <p:nvSpPr>
            <p:cNvPr id="28" name="Rectangle 27">
              <a:extLst>
                <a:ext uri="{FF2B5EF4-FFF2-40B4-BE49-F238E27FC236}">
                  <a16:creationId xmlns:a16="http://schemas.microsoft.com/office/drawing/2014/main" id="{F37F4343-12A6-4A78-85D7-695C33F888B7}"/>
                </a:ext>
              </a:extLst>
            </p:cNvPr>
            <p:cNvSpPr/>
            <p:nvPr/>
          </p:nvSpPr>
          <p:spPr>
            <a:xfrm>
              <a:off x="1197350" y="651061"/>
              <a:ext cx="365760" cy="365760"/>
            </a:xfrm>
            <a:prstGeom prst="rect">
              <a:avLst/>
            </a:prstGeom>
            <a:solidFill>
              <a:srgbClr val="1F497D"/>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object 47">
              <a:extLst>
                <a:ext uri="{FF2B5EF4-FFF2-40B4-BE49-F238E27FC236}">
                  <a16:creationId xmlns:a16="http://schemas.microsoft.com/office/drawing/2014/main" id="{5C934447-6143-4184-BA6A-959764A8F651}"/>
                </a:ext>
              </a:extLst>
            </p:cNvPr>
            <p:cNvSpPr txBox="1"/>
            <p:nvPr/>
          </p:nvSpPr>
          <p:spPr>
            <a:xfrm>
              <a:off x="1265786" y="754860"/>
              <a:ext cx="2270760" cy="169277"/>
            </a:xfrm>
            <a:prstGeom prst="rect">
              <a:avLst/>
            </a:prstGeom>
            <a:ln>
              <a:noFill/>
            </a:ln>
          </p:spPr>
          <p:txBody>
            <a:bodyPr vert="horz" wrap="square" lIns="0" tIns="0" rIns="0" bIns="0" rtlCol="0" anchor="ctr">
              <a:spAutoFit/>
            </a:bodyPr>
            <a:lstStyle/>
            <a:p>
              <a:pPr marL="889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Information </a:t>
              </a:r>
              <a:r>
                <a:rPr kumimoji="0" lang="en-US" sz="1100" b="0" i="0" u="none" strike="noStrike" kern="1200" cap="none" spc="-1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is</a:t>
              </a:r>
              <a:r>
                <a:rPr kumimoji="0" lang="en-US" sz="11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1100" b="0" i="0" u="none" strike="noStrike" kern="1200" cap="none" spc="-1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Confidential</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35" name="TextBox 34">
            <a:extLst>
              <a:ext uri="{FF2B5EF4-FFF2-40B4-BE49-F238E27FC236}">
                <a16:creationId xmlns:a16="http://schemas.microsoft.com/office/drawing/2014/main" id="{0C91D499-E4E1-4FDE-919D-11B112215B40}"/>
              </a:ext>
            </a:extLst>
          </p:cNvPr>
          <p:cNvSpPr txBox="1"/>
          <p:nvPr/>
        </p:nvSpPr>
        <p:spPr>
          <a:xfrm>
            <a:off x="0" y="273398"/>
            <a:ext cx="12192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Complaint, Investigation, Enforcement 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Disciplinary Process</a:t>
            </a:r>
          </a:p>
        </p:txBody>
      </p:sp>
      <p:pic>
        <p:nvPicPr>
          <p:cNvPr id="14" name="Picture 13">
            <a:extLst>
              <a:ext uri="{FF2B5EF4-FFF2-40B4-BE49-F238E27FC236}">
                <a16:creationId xmlns:a16="http://schemas.microsoft.com/office/drawing/2014/main" id="{02BE598A-17F2-4CB9-ACA1-FB1274BB0FFF}"/>
              </a:ext>
            </a:extLst>
          </p:cNvPr>
          <p:cNvPicPr>
            <a:picLocks noChangeAspect="1"/>
          </p:cNvPicPr>
          <p:nvPr/>
        </p:nvPicPr>
        <p:blipFill>
          <a:blip r:embed="rId8"/>
          <a:stretch>
            <a:fillRect/>
          </a:stretch>
        </p:blipFill>
        <p:spPr>
          <a:xfrm>
            <a:off x="186489" y="6098595"/>
            <a:ext cx="1617919" cy="611304"/>
          </a:xfrm>
          <a:prstGeom prst="rect">
            <a:avLst/>
          </a:prstGeom>
        </p:spPr>
      </p:pic>
    </p:spTree>
    <p:extLst>
      <p:ext uri="{BB962C8B-B14F-4D97-AF65-F5344CB8AC3E}">
        <p14:creationId xmlns:p14="http://schemas.microsoft.com/office/powerpoint/2010/main" val="514906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aw books section in library">
            <a:extLst>
              <a:ext uri="{FF2B5EF4-FFF2-40B4-BE49-F238E27FC236}">
                <a16:creationId xmlns:a16="http://schemas.microsoft.com/office/drawing/2014/main" id="{CA3CE9F2-0EC6-6751-73F1-D8EE1A3185C3}"/>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7200"/>
                    </a14:imgEffect>
                    <a14:imgEffect>
                      <a14:saturation sat="0"/>
                    </a14:imgEffect>
                  </a14:imgLayer>
                </a14:imgProps>
              </a:ext>
              <a:ext uri="{28A0092B-C50C-407E-A947-70E740481C1C}">
                <a14:useLocalDpi xmlns:a14="http://schemas.microsoft.com/office/drawing/2010/main" val="0"/>
              </a:ext>
            </a:extLst>
          </a:blip>
          <a:srcRect t="10262" b="5468"/>
          <a:stretch/>
        </p:blipFill>
        <p:spPr>
          <a:xfrm>
            <a:off x="-3047" y="10"/>
            <a:ext cx="12191999" cy="6857990"/>
          </a:xfrm>
          <a:prstGeom prst="rect">
            <a:avLst/>
          </a:prstGeom>
          <a:solidFill>
            <a:schemeClr val="accent2"/>
          </a:solidFill>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C04A7CED-3F03-31AE-7D0A-73B582B620F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C1641E6-6C99-410D-93BB-71D4B9ECF640}" type="slidenum">
              <a:rPr lang="en-US" sz="1200">
                <a:solidFill>
                  <a:srgbClr val="FFFFFF"/>
                </a:solidFill>
                <a:latin typeface="Calibri" panose="020F0502020204030204"/>
              </a:rPr>
              <a:pPr>
                <a:spcAft>
                  <a:spcPts val="600"/>
                </a:spcAft>
                <a:defRPr/>
              </a:pPr>
              <a:t>15</a:t>
            </a:fld>
            <a:endParaRPr lang="en-US" sz="1200" dirty="0">
              <a:solidFill>
                <a:srgbClr val="FFFFFF"/>
              </a:solidFill>
              <a:latin typeface="Calibri" panose="020F0502020204030204"/>
            </a:endParaRPr>
          </a:p>
        </p:txBody>
      </p:sp>
      <p:sp>
        <p:nvSpPr>
          <p:cNvPr id="7" name="TextBox 6">
            <a:extLst>
              <a:ext uri="{FF2B5EF4-FFF2-40B4-BE49-F238E27FC236}">
                <a16:creationId xmlns:a16="http://schemas.microsoft.com/office/drawing/2014/main" id="{91265EA7-250B-4EDA-5431-E0C43A8CC708}"/>
              </a:ext>
            </a:extLst>
          </p:cNvPr>
          <p:cNvSpPr txBox="1"/>
          <p:nvPr/>
        </p:nvSpPr>
        <p:spPr>
          <a:xfrm>
            <a:off x="941694" y="2039034"/>
            <a:ext cx="10302516" cy="2554545"/>
          </a:xfrm>
          <a:prstGeom prst="rect">
            <a:avLst/>
          </a:prstGeom>
          <a:noFill/>
        </p:spPr>
        <p:txBody>
          <a:bodyPr wrap="square" rtlCol="0">
            <a:spAutoFit/>
          </a:bodyPr>
          <a:lstStyle/>
          <a:p>
            <a:pPr algn="ctr"/>
            <a:r>
              <a:rPr lang="en-US" sz="8000" dirty="0">
                <a:solidFill>
                  <a:schemeClr val="accent3"/>
                </a:solidFill>
              </a:rPr>
              <a:t>Legislative, Rule &amp; Policy Update</a:t>
            </a:r>
          </a:p>
        </p:txBody>
      </p:sp>
    </p:spTree>
    <p:extLst>
      <p:ext uri="{BB962C8B-B14F-4D97-AF65-F5344CB8AC3E}">
        <p14:creationId xmlns:p14="http://schemas.microsoft.com/office/powerpoint/2010/main" val="122189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1BF8690-C0C2-189B-DE9C-7E14D4B5D2E1}"/>
              </a:ext>
            </a:extLst>
          </p:cNvPr>
          <p:cNvSpPr>
            <a:spLocks noGrp="1"/>
          </p:cNvSpPr>
          <p:nvPr>
            <p:ph type="title"/>
          </p:nvPr>
        </p:nvSpPr>
        <p:spPr>
          <a:xfrm>
            <a:off x="949047" y="643466"/>
            <a:ext cx="2771273" cy="5225627"/>
          </a:xfrm>
        </p:spPr>
        <p:txBody>
          <a:bodyPr anchor="ctr">
            <a:normAutofit/>
          </a:bodyPr>
          <a:lstStyle/>
          <a:p>
            <a:pPr algn="ctr"/>
            <a:r>
              <a:rPr lang="en-US" sz="3600" dirty="0"/>
              <a:t>New Telehealth Law Definition </a:t>
            </a:r>
            <a:br>
              <a:rPr lang="en-US" sz="3600" dirty="0"/>
            </a:br>
            <a:br>
              <a:rPr lang="en-US" sz="3600" dirty="0"/>
            </a:br>
            <a:r>
              <a:rPr lang="en-US" sz="3600" dirty="0"/>
              <a:t>(HB 122)</a:t>
            </a: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C9C70BC-09D0-DB92-26E0-0A1B2D0658E2}"/>
              </a:ext>
            </a:extLst>
          </p:cNvPr>
          <p:cNvSpPr>
            <a:spLocks noGrp="1"/>
          </p:cNvSpPr>
          <p:nvPr>
            <p:ph idx="1"/>
          </p:nvPr>
        </p:nvSpPr>
        <p:spPr>
          <a:xfrm>
            <a:off x="4363787" y="877315"/>
            <a:ext cx="6895973" cy="5225628"/>
          </a:xfrm>
        </p:spPr>
        <p:txBody>
          <a:bodyPr anchor="ctr">
            <a:normAutofit/>
          </a:bodyPr>
          <a:lstStyle/>
          <a:p>
            <a:r>
              <a:rPr lang="en-US" sz="2400" dirty="0"/>
              <a:t>Health care services provided through the use of information and communication technology by a health care professional, within the professional's scope of practice, who is located at a site other than the site where either of the following is located:</a:t>
            </a:r>
          </a:p>
          <a:p>
            <a:r>
              <a:rPr lang="en-US" sz="2400" dirty="0"/>
              <a:t>(a) The patient receiving the services;</a:t>
            </a:r>
          </a:p>
          <a:p>
            <a:r>
              <a:rPr lang="en-US" sz="2400" dirty="0"/>
              <a:t>(b) Another health care professional with whom the provider of the services is consulting regarding the patient.  </a:t>
            </a:r>
          </a:p>
          <a:p>
            <a:r>
              <a:rPr lang="en-US" sz="2400" dirty="0"/>
              <a:t>R.C. 4743.09(A).</a:t>
            </a:r>
          </a:p>
          <a:p>
            <a:endParaRPr lang="en-US" dirty="0"/>
          </a:p>
        </p:txBody>
      </p:sp>
      <p:sp>
        <p:nvSpPr>
          <p:cNvPr id="12" name="Rectangle 11">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F01F68AB-AFA4-DB51-84FE-6A66D978C730}"/>
              </a:ext>
            </a:extLst>
          </p:cNvPr>
          <p:cNvPicPr>
            <a:picLocks noChangeAspect="1"/>
          </p:cNvPicPr>
          <p:nvPr/>
        </p:nvPicPr>
        <p:blipFill>
          <a:blip r:embed="rId3"/>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411656121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9" name="Picture 8" descr="Close up image of hands applauding">
            <a:extLst>
              <a:ext uri="{FF2B5EF4-FFF2-40B4-BE49-F238E27FC236}">
                <a16:creationId xmlns:a16="http://schemas.microsoft.com/office/drawing/2014/main" id="{70306419-61B0-3C6B-E582-42C73AB6D5EB}"/>
              </a:ext>
            </a:extLst>
          </p:cNvPr>
          <p:cNvPicPr>
            <a:picLocks noChangeAspect="1"/>
          </p:cNvPicPr>
          <p:nvPr/>
        </p:nvPicPr>
        <p:blipFill rotWithShape="1">
          <a:blip r:embed="rId3">
            <a:duotone>
              <a:prstClr val="black"/>
              <a:schemeClr val="tx2">
                <a:tint val="45000"/>
                <a:satMod val="400000"/>
              </a:schemeClr>
            </a:duotone>
            <a:alphaModFix amt="27000"/>
            <a:extLst>
              <a:ext uri="{28A0092B-C50C-407E-A947-70E740481C1C}">
                <a14:useLocalDpi xmlns:a14="http://schemas.microsoft.com/office/drawing/2010/main" val="0"/>
              </a:ext>
            </a:extLst>
          </a:blip>
          <a:srcRect t="679" b="15052"/>
          <a:stretch/>
        </p:blipFill>
        <p:spPr>
          <a:xfrm>
            <a:off x="1" y="10"/>
            <a:ext cx="12192000" cy="6857991"/>
          </a:xfrm>
          <a:prstGeom prst="rect">
            <a:avLst/>
          </a:prstGeom>
        </p:spPr>
      </p:pic>
      <p:cxnSp>
        <p:nvCxnSpPr>
          <p:cNvPr id="20" name="Straight Connector 13">
            <a:extLst>
              <a:ext uri="{FF2B5EF4-FFF2-40B4-BE49-F238E27FC236}">
                <a16:creationId xmlns:a16="http://schemas.microsoft.com/office/drawing/2014/main" id="{327CAB8F-A0BA-4128-8B2F-EC1879A16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071F71-FA9D-EE98-5ADC-06DAAB8DBDAB}"/>
              </a:ext>
            </a:extLst>
          </p:cNvPr>
          <p:cNvSpPr>
            <a:spLocks noGrp="1"/>
          </p:cNvSpPr>
          <p:nvPr>
            <p:ph type="title"/>
          </p:nvPr>
        </p:nvSpPr>
        <p:spPr>
          <a:xfrm>
            <a:off x="1097280" y="286603"/>
            <a:ext cx="10058400" cy="1450757"/>
          </a:xfrm>
        </p:spPr>
        <p:txBody>
          <a:bodyPr>
            <a:normAutofit/>
          </a:bodyPr>
          <a:lstStyle/>
          <a:p>
            <a:r>
              <a:rPr lang="en-US" dirty="0"/>
              <a:t>Medical Board telehealth rules</a:t>
            </a:r>
          </a:p>
        </p:txBody>
      </p:sp>
      <p:sp>
        <p:nvSpPr>
          <p:cNvPr id="3" name="Content Placeholder 2">
            <a:extLst>
              <a:ext uri="{FF2B5EF4-FFF2-40B4-BE49-F238E27FC236}">
                <a16:creationId xmlns:a16="http://schemas.microsoft.com/office/drawing/2014/main" id="{7B144A09-B5B1-DFF5-186F-1A5CFB7D8C94}"/>
              </a:ext>
            </a:extLst>
          </p:cNvPr>
          <p:cNvSpPr>
            <a:spLocks noGrp="1"/>
          </p:cNvSpPr>
          <p:nvPr>
            <p:ph idx="1"/>
          </p:nvPr>
        </p:nvSpPr>
        <p:spPr>
          <a:xfrm>
            <a:off x="1097280" y="1845734"/>
            <a:ext cx="10058400" cy="4023360"/>
          </a:xfrm>
        </p:spPr>
        <p:txBody>
          <a:bodyPr>
            <a:normAutofit/>
          </a:bodyPr>
          <a:lstStyle/>
          <a:p>
            <a:r>
              <a:rPr lang="en-US" sz="2800" dirty="0">
                <a:effectLst/>
                <a:ea typeface="Calibri" panose="020F0502020204030204" pitchFamily="34" charset="0"/>
                <a:cs typeface="Times New Roman" panose="02020603050405020304" pitchFamily="18" charset="0"/>
              </a:rPr>
              <a:t>The Medical Board has engaged in an extensive outreach effort to licensees and interested parties to get input on its telehealth rules. The Board received over 70 comments.  Many of these comments have resulted in improvements to the draft proposed rules.  Medical Board telehealth rules will provide telehealth requirements for physicians, physician assistants, dietitians, respiratory care professionals, and genetic counselors.</a:t>
            </a:r>
          </a:p>
          <a:p>
            <a:endParaRPr lang="en-US" sz="2800" dirty="0">
              <a:effectLst/>
              <a:ea typeface="Calibri" panose="020F0502020204030204" pitchFamily="34" charset="0"/>
              <a:cs typeface="Times New Roman" panose="02020603050405020304" pitchFamily="18" charset="0"/>
            </a:endParaRPr>
          </a:p>
        </p:txBody>
      </p:sp>
      <p:sp>
        <p:nvSpPr>
          <p:cNvPr id="21" name="Rectangle 15">
            <a:extLst>
              <a:ext uri="{FF2B5EF4-FFF2-40B4-BE49-F238E27FC236}">
                <a16:creationId xmlns:a16="http://schemas.microsoft.com/office/drawing/2014/main" id="{C672EAF5-5470-4BA7-B932-B6C0D09E7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7">
            <a:extLst>
              <a:ext uri="{FF2B5EF4-FFF2-40B4-BE49-F238E27FC236}">
                <a16:creationId xmlns:a16="http://schemas.microsoft.com/office/drawing/2014/main" id="{94620B5C-0452-4C14-93BC-D29D4DD20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9432496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7829857-89DA-AF31-1E9E-6C93EA94FE28}"/>
              </a:ext>
            </a:extLst>
          </p:cNvPr>
          <p:cNvSpPr>
            <a:spLocks noGrp="1"/>
          </p:cNvSpPr>
          <p:nvPr>
            <p:ph type="title"/>
          </p:nvPr>
        </p:nvSpPr>
        <p:spPr>
          <a:xfrm>
            <a:off x="5181601" y="634946"/>
            <a:ext cx="6368142" cy="1450757"/>
          </a:xfrm>
        </p:spPr>
        <p:txBody>
          <a:bodyPr>
            <a:normAutofit/>
          </a:bodyPr>
          <a:lstStyle/>
          <a:p>
            <a:r>
              <a:rPr lang="en-US" dirty="0"/>
              <a:t>Rulemaking process for telehealth rules</a:t>
            </a:r>
          </a:p>
        </p:txBody>
      </p:sp>
      <p:pic>
        <p:nvPicPr>
          <p:cNvPr id="5" name="Picture 4" descr="Pencils">
            <a:extLst>
              <a:ext uri="{FF2B5EF4-FFF2-40B4-BE49-F238E27FC236}">
                <a16:creationId xmlns:a16="http://schemas.microsoft.com/office/drawing/2014/main" id="{DC121A37-2304-5CB9-FB6D-B50CBA3566AA}"/>
              </a:ext>
            </a:extLst>
          </p:cNvPr>
          <p:cNvPicPr>
            <a:picLocks noChangeAspect="1"/>
          </p:cNvPicPr>
          <p:nvPr/>
        </p:nvPicPr>
        <p:blipFill rotWithShape="1">
          <a:blip r:embed="rId3">
            <a:extLst>
              <a:ext uri="{28A0092B-C50C-407E-A947-70E740481C1C}">
                <a14:useLocalDpi xmlns:a14="http://schemas.microsoft.com/office/drawing/2010/main" val="0"/>
              </a:ext>
            </a:extLst>
          </a:blip>
          <a:srcRect l="51391" r="1" b="1"/>
          <a:stretch/>
        </p:blipFill>
        <p:spPr>
          <a:xfrm>
            <a:off x="20" y="-12128"/>
            <a:ext cx="4654276" cy="6870127"/>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61801BE-D46B-EDDF-54C2-6CD008107BBF}"/>
              </a:ext>
            </a:extLst>
          </p:cNvPr>
          <p:cNvSpPr>
            <a:spLocks noGrp="1"/>
          </p:cNvSpPr>
          <p:nvPr>
            <p:ph idx="1"/>
          </p:nvPr>
        </p:nvSpPr>
        <p:spPr>
          <a:xfrm>
            <a:off x="5181601" y="2198914"/>
            <a:ext cx="6368142" cy="3670180"/>
          </a:xfrm>
        </p:spPr>
        <p:txBody>
          <a:bodyPr>
            <a:normAutofit/>
          </a:bodyPr>
          <a:lstStyle/>
          <a:p>
            <a:pPr>
              <a:buClr>
                <a:schemeClr val="accent6">
                  <a:lumMod val="50000"/>
                </a:schemeClr>
              </a:buClr>
              <a:buFont typeface="Wingdings" panose="05000000000000000000" pitchFamily="2" charset="2"/>
              <a:buChar char="q"/>
            </a:pPr>
            <a:r>
              <a:rPr lang="en-US" sz="2400" dirty="0"/>
              <a:t>Initial circulation – Done </a:t>
            </a:r>
          </a:p>
          <a:p>
            <a:pPr>
              <a:buClr>
                <a:schemeClr val="accent6">
                  <a:lumMod val="50000"/>
                </a:schemeClr>
              </a:buClr>
              <a:buFont typeface="Wingdings" panose="05000000000000000000" pitchFamily="2" charset="2"/>
              <a:buChar char="q"/>
            </a:pPr>
            <a:r>
              <a:rPr lang="en-US" sz="2400" b="1" dirty="0">
                <a:solidFill>
                  <a:schemeClr val="accent4"/>
                </a:solidFill>
              </a:rPr>
              <a:t>CSI Review – Pending</a:t>
            </a:r>
          </a:p>
          <a:p>
            <a:pPr>
              <a:buClr>
                <a:schemeClr val="accent6">
                  <a:lumMod val="50000"/>
                </a:schemeClr>
              </a:buClr>
              <a:buFont typeface="Wingdings" panose="05000000000000000000" pitchFamily="2" charset="2"/>
              <a:buChar char="q"/>
            </a:pPr>
            <a:r>
              <a:rPr lang="en-US" sz="2400" dirty="0"/>
              <a:t>File proposed rules with Joint Committee on Agency Rule Review (JCARR)</a:t>
            </a:r>
          </a:p>
          <a:p>
            <a:pPr>
              <a:buClr>
                <a:schemeClr val="accent6">
                  <a:lumMod val="50000"/>
                </a:schemeClr>
              </a:buClr>
              <a:buFont typeface="Wingdings" panose="05000000000000000000" pitchFamily="2" charset="2"/>
              <a:buChar char="q"/>
            </a:pPr>
            <a:r>
              <a:rPr lang="en-US" sz="2400" dirty="0"/>
              <a:t>Public hearing – opportunity for comments</a:t>
            </a:r>
          </a:p>
          <a:p>
            <a:pPr>
              <a:buClr>
                <a:schemeClr val="accent6">
                  <a:lumMod val="50000"/>
                </a:schemeClr>
              </a:buClr>
              <a:buFont typeface="Wingdings" panose="05000000000000000000" pitchFamily="2" charset="2"/>
              <a:buChar char="q"/>
            </a:pPr>
            <a:r>
              <a:rPr lang="en-US" sz="2400" dirty="0"/>
              <a:t>JCARR hearing – opportunity for comments</a:t>
            </a:r>
          </a:p>
          <a:p>
            <a:pPr>
              <a:buClr>
                <a:schemeClr val="accent6">
                  <a:lumMod val="50000"/>
                </a:schemeClr>
              </a:buClr>
              <a:buFont typeface="Wingdings" panose="05000000000000000000" pitchFamily="2" charset="2"/>
              <a:buChar char="q"/>
            </a:pPr>
            <a:r>
              <a:rPr lang="en-US" sz="2400" dirty="0"/>
              <a:t>Medical Board approval </a:t>
            </a:r>
          </a:p>
        </p:txBody>
      </p:sp>
      <p:sp>
        <p:nvSpPr>
          <p:cNvPr id="11" name="TextBox 10">
            <a:extLst>
              <a:ext uri="{FF2B5EF4-FFF2-40B4-BE49-F238E27FC236}">
                <a16:creationId xmlns:a16="http://schemas.microsoft.com/office/drawing/2014/main" id="{A8323B4D-BDFF-F22E-AAE9-2D416D1DD769}"/>
              </a:ext>
            </a:extLst>
          </p:cNvPr>
          <p:cNvSpPr txBox="1"/>
          <p:nvPr/>
        </p:nvSpPr>
        <p:spPr>
          <a:xfrm>
            <a:off x="5097372" y="2082213"/>
            <a:ext cx="23864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D5156"/>
                </a:solidFill>
                <a:effectLst/>
                <a:uLnTx/>
                <a:uFillTx/>
                <a:latin typeface="Roboto" panose="02000000000000000000" pitchFamily="2"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3516E3B4-00DD-133C-828F-A1A471F8EE6B}"/>
              </a:ext>
            </a:extLst>
          </p:cNvPr>
          <p:cNvPicPr>
            <a:picLocks noChangeAspect="1"/>
          </p:cNvPicPr>
          <p:nvPr/>
        </p:nvPicPr>
        <p:blipFill>
          <a:blip r:embed="rId4"/>
          <a:stretch>
            <a:fillRect/>
          </a:stretch>
        </p:blipFill>
        <p:spPr>
          <a:xfrm>
            <a:off x="9582538" y="166561"/>
            <a:ext cx="1617919" cy="611304"/>
          </a:xfrm>
          <a:prstGeom prst="rect">
            <a:avLst/>
          </a:prstGeom>
        </p:spPr>
      </p:pic>
      <p:sp>
        <p:nvSpPr>
          <p:cNvPr id="4" name="TextBox 3">
            <a:extLst>
              <a:ext uri="{FF2B5EF4-FFF2-40B4-BE49-F238E27FC236}">
                <a16:creationId xmlns:a16="http://schemas.microsoft.com/office/drawing/2014/main" id="{3215E09E-5225-6FAE-ED10-335C7C043FE8}"/>
              </a:ext>
            </a:extLst>
          </p:cNvPr>
          <p:cNvSpPr txBox="1"/>
          <p:nvPr/>
        </p:nvSpPr>
        <p:spPr>
          <a:xfrm>
            <a:off x="5097372" y="2574887"/>
            <a:ext cx="23864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D5156"/>
                </a:solidFill>
                <a:effectLst/>
                <a:uLnTx/>
                <a:uFillTx/>
                <a:latin typeface="Roboto" panose="02000000000000000000" pitchFamily="2"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5225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ressed doctor at work">
            <a:extLst>
              <a:ext uri="{FF2B5EF4-FFF2-40B4-BE49-F238E27FC236}">
                <a16:creationId xmlns:a16="http://schemas.microsoft.com/office/drawing/2014/main" id="{39E46ED4-91F1-4B80-89BB-692090838814}"/>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108" b="7108"/>
          <a:stretch/>
        </p:blipFill>
        <p:spPr>
          <a:xfrm>
            <a:off x="20" y="10"/>
            <a:ext cx="12191980" cy="6857990"/>
          </a:xfrm>
          <a:prstGeom prst="rect">
            <a:avLst/>
          </a:prstGeom>
        </p:spPr>
      </p:pic>
      <p:sp>
        <p:nvSpPr>
          <p:cNvPr id="2" name="Title 1">
            <a:extLst>
              <a:ext uri="{FF2B5EF4-FFF2-40B4-BE49-F238E27FC236}">
                <a16:creationId xmlns:a16="http://schemas.microsoft.com/office/drawing/2014/main" id="{C9241D37-AA73-4E8D-A9A1-20249357CB32}"/>
              </a:ext>
            </a:extLst>
          </p:cNvPr>
          <p:cNvSpPr>
            <a:spLocks noGrp="1"/>
          </p:cNvSpPr>
          <p:nvPr>
            <p:ph type="title"/>
          </p:nvPr>
        </p:nvSpPr>
        <p:spPr>
          <a:xfrm>
            <a:off x="1097280" y="2898648"/>
            <a:ext cx="10058400" cy="1426464"/>
          </a:xfrm>
        </p:spPr>
        <p:txBody>
          <a:bodyPr vert="horz" lIns="91440" tIns="45720" rIns="91440" bIns="45720" rtlCol="0" anchor="b">
            <a:normAutofit/>
          </a:bodyPr>
          <a:lstStyle/>
          <a:p>
            <a:r>
              <a:rPr lang="en-US" dirty="0">
                <a:solidFill>
                  <a:schemeClr val="accent5"/>
                </a:solidFill>
              </a:rPr>
              <a:t>Impairment</a:t>
            </a:r>
          </a:p>
        </p:txBody>
      </p:sp>
      <p:pic>
        <p:nvPicPr>
          <p:cNvPr id="27" name="Picture 26">
            <a:extLst>
              <a:ext uri="{FF2B5EF4-FFF2-40B4-BE49-F238E27FC236}">
                <a16:creationId xmlns:a16="http://schemas.microsoft.com/office/drawing/2014/main" id="{6D084D39-D906-4D59-A4A4-2E14C9751842}"/>
              </a:ext>
            </a:extLst>
          </p:cNvPr>
          <p:cNvPicPr>
            <a:picLocks noChangeAspect="1"/>
          </p:cNvPicPr>
          <p:nvPr/>
        </p:nvPicPr>
        <p:blipFill>
          <a:blip r:embed="rId5"/>
          <a:stretch>
            <a:fillRect/>
          </a:stretch>
        </p:blipFill>
        <p:spPr>
          <a:xfrm>
            <a:off x="8490500" y="23256"/>
            <a:ext cx="3762440" cy="1421576"/>
          </a:xfrm>
          <a:prstGeom prst="rect">
            <a:avLst/>
          </a:prstGeom>
        </p:spPr>
      </p:pic>
    </p:spTree>
    <p:extLst>
      <p:ext uri="{BB962C8B-B14F-4D97-AF65-F5344CB8AC3E}">
        <p14:creationId xmlns:p14="http://schemas.microsoft.com/office/powerpoint/2010/main" val="1688892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9A8B31-D67E-4D4F-AF30-67EDA1FA19DA}"/>
              </a:ext>
            </a:extLst>
          </p:cNvPr>
          <p:cNvSpPr/>
          <p:nvPr/>
        </p:nvSpPr>
        <p:spPr>
          <a:xfrm>
            <a:off x="0" y="-75304"/>
            <a:ext cx="12192000" cy="640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4" name="Picture 3" descr="A white building with columns and a flag on top&#10;&#10;Description automatically generated with medium confidence">
            <a:extLst>
              <a:ext uri="{FF2B5EF4-FFF2-40B4-BE49-F238E27FC236}">
                <a16:creationId xmlns:a16="http://schemas.microsoft.com/office/drawing/2014/main" id="{CE7FFF87-9AB9-48BC-8CF0-6683B8A780D0}"/>
              </a:ext>
            </a:extLst>
          </p:cNvPr>
          <p:cNvPicPr>
            <a:picLocks noChangeAspect="1"/>
          </p:cNvPicPr>
          <p:nvPr/>
        </p:nvPicPr>
        <p:blipFill rotWithShape="1">
          <a:blip r:embed="rId3">
            <a:alphaModFix amt="23000"/>
            <a:extLst>
              <a:ext uri="{28A0092B-C50C-407E-A947-70E740481C1C}">
                <a14:useLocalDpi xmlns:a14="http://schemas.microsoft.com/office/drawing/2010/main" val="0"/>
              </a:ext>
            </a:extLst>
          </a:blip>
          <a:srcRect b="15414"/>
          <a:stretch/>
        </p:blipFill>
        <p:spPr>
          <a:xfrm>
            <a:off x="0" y="-532494"/>
            <a:ext cx="12192000" cy="6857990"/>
          </a:xfrm>
          <a:prstGeom prst="rect">
            <a:avLst/>
          </a:prstGeom>
        </p:spPr>
      </p:pic>
      <p:sp>
        <p:nvSpPr>
          <p:cNvPr id="2" name="Rectangle 1">
            <a:extLst>
              <a:ext uri="{FF2B5EF4-FFF2-40B4-BE49-F238E27FC236}">
                <a16:creationId xmlns:a16="http://schemas.microsoft.com/office/drawing/2014/main" id="{71B2BE69-AA6A-467C-ADA2-9A7E95AABE00}"/>
              </a:ext>
            </a:extLst>
          </p:cNvPr>
          <p:cNvSpPr/>
          <p:nvPr/>
        </p:nvSpPr>
        <p:spPr>
          <a:xfrm>
            <a:off x="734291" y="969818"/>
            <a:ext cx="10765634" cy="4765964"/>
          </a:xfrm>
          <a:prstGeom prst="rect">
            <a:avLst/>
          </a:prstGeom>
          <a:solidFill>
            <a:schemeClr val="tx1">
              <a:alpha val="41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0C4AF6E1-B476-42A8-8FFB-4A8CB39F2005}"/>
              </a:ext>
            </a:extLst>
          </p:cNvPr>
          <p:cNvSpPr>
            <a:spLocks noGrp="1"/>
          </p:cNvSpPr>
          <p:nvPr>
            <p:ph idx="4294967295"/>
          </p:nvPr>
        </p:nvSpPr>
        <p:spPr>
          <a:xfrm>
            <a:off x="939501" y="634701"/>
            <a:ext cx="10560424" cy="5249732"/>
          </a:xfrm>
          <a:noFill/>
        </p:spPr>
        <p:txBody>
          <a:bodyPr>
            <a:normAutofit fontScale="85000" lnSpcReduction="20000"/>
          </a:bodyPr>
          <a:lstStyle/>
          <a:p>
            <a:pPr marL="0" marR="0" lvl="0" indent="0" defTabSz="914354" rtl="0" eaLnBrk="1" fontAlgn="auto" latinLnBrk="0" hangingPunct="1">
              <a:spcBef>
                <a:spcPts val="1001"/>
              </a:spcBef>
              <a:spcAft>
                <a:spcPts val="0"/>
              </a:spcAft>
              <a:buClrTx/>
              <a:buSzTx/>
              <a:buFontTx/>
              <a:buNone/>
              <a:tabLst/>
              <a:defRPr/>
            </a:pPr>
            <a:endParaRPr kumimoji="0" lang="en-US" sz="39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defTabSz="914354" rtl="0" eaLnBrk="1" fontAlgn="auto" latinLnBrk="0" hangingPunct="1">
              <a:spcBef>
                <a:spcPts val="1001"/>
              </a:spcBef>
              <a:spcAft>
                <a:spcPts val="0"/>
              </a:spcAft>
              <a:buClrTx/>
              <a:buSzTx/>
              <a:buFontTx/>
              <a:buNone/>
              <a:tabLst/>
              <a:defRPr/>
            </a:pPr>
            <a:r>
              <a:rPr kumimoji="0" lang="en-US" sz="3900" b="1" i="1" u="none" strike="noStrike" kern="1200" cap="none" spc="0" normalizeH="0" baseline="0" noProof="0" dirty="0">
                <a:ln>
                  <a:noFill/>
                </a:ln>
                <a:solidFill>
                  <a:srgbClr val="700017"/>
                </a:solidFill>
                <a:effectLst/>
                <a:uLnTx/>
                <a:uFillTx/>
                <a:latin typeface="Arial" panose="020B0604020202020204" pitchFamily="34" charset="0"/>
                <a:ea typeface="+mn-ea"/>
                <a:cs typeface="Arial" panose="020B0604020202020204" pitchFamily="34" charset="0"/>
              </a:rPr>
              <a:t>Statutes</a:t>
            </a:r>
          </a:p>
          <a:p>
            <a:pPr marL="0" marR="0" lvl="0" indent="0" defTabSz="914354" rtl="0" eaLnBrk="1" fontAlgn="auto" latinLnBrk="0" hangingPunct="1">
              <a:lnSpc>
                <a:spcPct val="12000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E3C3D"/>
                </a:solidFill>
                <a:effectLst/>
                <a:uLnTx/>
                <a:uFillTx/>
                <a:latin typeface="Arial" panose="020B0604020202020204" pitchFamily="34" charset="0"/>
                <a:ea typeface="+mn-ea"/>
                <a:cs typeface="Arial" panose="020B0604020202020204" pitchFamily="34" charset="0"/>
              </a:rPr>
              <a:t>Laws enacted by Ohio legislature</a:t>
            </a:r>
          </a:p>
          <a:p>
            <a:pPr marL="0" marR="0" lvl="0" indent="0" defTabSz="914354" rtl="0" eaLnBrk="1" fontAlgn="auto" latinLnBrk="0" hangingPunct="1">
              <a:lnSpc>
                <a:spcPct val="12000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E3C3D"/>
                </a:solidFill>
                <a:effectLst/>
                <a:uLnTx/>
                <a:uFillTx/>
                <a:latin typeface="Arial" panose="020B0604020202020204" pitchFamily="34" charset="0"/>
                <a:ea typeface="+mn-ea"/>
                <a:cs typeface="Arial" panose="020B0604020202020204" pitchFamily="34" charset="0"/>
              </a:rPr>
              <a:t>Ohio Revised Code (ORC)</a:t>
            </a:r>
          </a:p>
          <a:p>
            <a:pPr marL="0" marR="0" lvl="0" indent="0" defTabSz="914354" rtl="0" eaLnBrk="1" fontAlgn="auto" latinLnBrk="0" hangingPunct="1">
              <a:spcBef>
                <a:spcPts val="1001"/>
              </a:spcBef>
              <a:spcAft>
                <a:spcPts val="0"/>
              </a:spcAft>
              <a:buClrTx/>
              <a:buSzTx/>
              <a:buFontTx/>
              <a:buNone/>
              <a:tabLst/>
              <a:defRPr/>
            </a:pPr>
            <a:endParaRPr kumimoji="0" lang="en-US" sz="39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defTabSz="914354" rtl="0" eaLnBrk="1" fontAlgn="auto" latinLnBrk="0" hangingPunct="1">
              <a:spcBef>
                <a:spcPts val="0"/>
              </a:spcBef>
              <a:spcAft>
                <a:spcPts val="0"/>
              </a:spcAft>
              <a:buClrTx/>
              <a:buSzTx/>
              <a:buFontTx/>
              <a:buNone/>
              <a:tabLst/>
              <a:defRPr/>
            </a:pPr>
            <a:r>
              <a:rPr kumimoji="0" lang="en-US" sz="3900" b="1" i="1" u="none" strike="noStrike" kern="1200" cap="none" spc="0" normalizeH="0" baseline="0" noProof="0" dirty="0">
                <a:ln>
                  <a:noFill/>
                </a:ln>
                <a:solidFill>
                  <a:srgbClr val="73A5CC"/>
                </a:solidFill>
                <a:effectLst/>
                <a:uLnTx/>
                <a:uFillTx/>
                <a:latin typeface="Arial" panose="020B0604020202020204" pitchFamily="34" charset="0"/>
                <a:ea typeface="+mn-ea"/>
                <a:cs typeface="Arial" panose="020B0604020202020204" pitchFamily="34" charset="0"/>
              </a:rPr>
              <a:t>Rules</a:t>
            </a:r>
          </a:p>
          <a:p>
            <a:pPr marL="0" marR="0" lvl="0" indent="0" defTabSz="914354" rtl="0" eaLnBrk="1" fontAlgn="auto" latinLnBrk="0" hangingPunct="1">
              <a:lnSpc>
                <a:spcPct val="120000"/>
              </a:lnSpc>
              <a:spcBef>
                <a:spcPts val="0"/>
              </a:spcBef>
              <a:spcAft>
                <a:spcPts val="0"/>
              </a:spcAft>
              <a:buClrTx/>
              <a:buSzTx/>
              <a:buFontTx/>
              <a:buNone/>
              <a:tabLst/>
              <a:defRPr/>
            </a:pPr>
            <a:r>
              <a:rPr kumimoji="0" lang="en-US" sz="39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Regulations developed and enacted by Medical Board</a:t>
            </a:r>
          </a:p>
          <a:p>
            <a:pPr marL="0" marR="0" lvl="0" indent="0" defTabSz="914354" rtl="0" eaLnBrk="1" fontAlgn="auto" latinLnBrk="0" hangingPunct="1">
              <a:lnSpc>
                <a:spcPct val="120000"/>
              </a:lnSpc>
              <a:spcBef>
                <a:spcPts val="1001"/>
              </a:spcBef>
              <a:spcAft>
                <a:spcPts val="0"/>
              </a:spcAft>
              <a:buClrTx/>
              <a:buSzTx/>
              <a:buFontTx/>
              <a:buNone/>
              <a:tabLst/>
              <a:defRPr/>
            </a:pPr>
            <a:r>
              <a:rPr kumimoji="0" lang="en-US" sz="39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Ohio Administrative Code (OAC)</a:t>
            </a:r>
          </a:p>
          <a:p>
            <a:pPr marL="0" marR="0" lvl="0" indent="0" defTabSz="914354" rtl="0" eaLnBrk="1" fontAlgn="auto" latinLnBrk="0" hangingPunct="1">
              <a:lnSpc>
                <a:spcPct val="120000"/>
              </a:lnSpc>
              <a:spcBef>
                <a:spcPts val="1001"/>
              </a:spcBef>
              <a:spcAft>
                <a:spcPts val="0"/>
              </a:spcAft>
              <a:buClrTx/>
              <a:buSzTx/>
              <a:buFontTx/>
              <a:buNone/>
              <a:tabLst/>
              <a:defRPr/>
            </a:pPr>
            <a:r>
              <a:rPr kumimoji="0" lang="en-US" sz="39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Rules clarify &amp; amplify provisions in the Ohio Revised Code</a:t>
            </a:r>
          </a:p>
          <a:p>
            <a:endParaRPr lang="en-US" dirty="0">
              <a:solidFill>
                <a:schemeClr val="tx1"/>
              </a:solidFill>
            </a:endParaRPr>
          </a:p>
        </p:txBody>
      </p:sp>
      <p:pic>
        <p:nvPicPr>
          <p:cNvPr id="6" name="Picture 5">
            <a:extLst>
              <a:ext uri="{FF2B5EF4-FFF2-40B4-BE49-F238E27FC236}">
                <a16:creationId xmlns:a16="http://schemas.microsoft.com/office/drawing/2014/main" id="{1151265D-D03A-47CD-87F6-9F262DBCF1FB}"/>
              </a:ext>
            </a:extLst>
          </p:cNvPr>
          <p:cNvPicPr>
            <a:picLocks noChangeAspect="1"/>
          </p:cNvPicPr>
          <p:nvPr/>
        </p:nvPicPr>
        <p:blipFill>
          <a:blip r:embed="rId4"/>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250328261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0F4E-A33F-4682-A615-F5CF71CF12A7}"/>
              </a:ext>
            </a:extLst>
          </p:cNvPr>
          <p:cNvSpPr>
            <a:spLocks noGrp="1"/>
          </p:cNvSpPr>
          <p:nvPr>
            <p:ph type="title"/>
          </p:nvPr>
        </p:nvSpPr>
        <p:spPr>
          <a:xfrm>
            <a:off x="1097280" y="286603"/>
            <a:ext cx="10058400" cy="1450757"/>
          </a:xfrm>
        </p:spPr>
        <p:txBody>
          <a:bodyPr>
            <a:normAutofit/>
          </a:bodyPr>
          <a:lstStyle/>
          <a:p>
            <a:r>
              <a:rPr lang="en-US" dirty="0">
                <a:solidFill>
                  <a:schemeClr val="accent6">
                    <a:lumMod val="50000"/>
                  </a:schemeClr>
                </a:solidFill>
              </a:rPr>
              <a:t>One-bite Program </a:t>
            </a:r>
          </a:p>
        </p:txBody>
      </p:sp>
      <p:sp>
        <p:nvSpPr>
          <p:cNvPr id="3" name="Content Placeholder 2">
            <a:extLst>
              <a:ext uri="{FF2B5EF4-FFF2-40B4-BE49-F238E27FC236}">
                <a16:creationId xmlns:a16="http://schemas.microsoft.com/office/drawing/2014/main" id="{4EC4D478-C672-4784-88C0-F0697E4585A4}"/>
              </a:ext>
            </a:extLst>
          </p:cNvPr>
          <p:cNvSpPr>
            <a:spLocks noGrp="1"/>
          </p:cNvSpPr>
          <p:nvPr>
            <p:ph idx="1"/>
          </p:nvPr>
        </p:nvSpPr>
        <p:spPr>
          <a:xfrm>
            <a:off x="1097280" y="1946095"/>
            <a:ext cx="10506165" cy="4314028"/>
          </a:xfrm>
        </p:spPr>
        <p:txBody>
          <a:bodyPr>
            <a:normAutofit fontScale="92500"/>
          </a:bodyPr>
          <a:lstStyle/>
          <a:p>
            <a:pPr marL="0" lvl="0" indent="0">
              <a:spcBef>
                <a:spcPts val="0"/>
              </a:spcBef>
              <a:spcAft>
                <a:spcPts val="0"/>
              </a:spcAft>
              <a:buClrTx/>
              <a:buSzTx/>
              <a:buNone/>
              <a:defRPr/>
            </a:pPr>
            <a:r>
              <a:rPr lang="en-US" sz="2400" dirty="0">
                <a:solidFill>
                  <a:schemeClr val="accent6">
                    <a:lumMod val="50000"/>
                  </a:schemeClr>
                </a:solidFill>
                <a:cs typeface="Calibri" panose="020F0502020204030204" pitchFamily="34" charset="0"/>
              </a:rPr>
              <a:t>One-bite Program is a confidential program for the treatment of impaired licensees and applicants of the Medical Board - established in section </a:t>
            </a:r>
            <a:r>
              <a:rPr lang="en-US" sz="2400" dirty="0">
                <a:solidFill>
                  <a:schemeClr val="accent6">
                    <a:lumMod val="50000"/>
                  </a:schemeClr>
                </a:solidFill>
                <a:cs typeface="Calibri" panose="020F0502020204030204" pitchFamily="34" charset="0"/>
                <a:hlinkClick r:id="rId3" tooltip="One-bite program">
                  <a:extLst>
                    <a:ext uri="{A12FA001-AC4F-418D-AE19-62706E023703}">
                      <ahyp:hlinkClr xmlns:ahyp="http://schemas.microsoft.com/office/drawing/2018/hyperlinkcolor" val="tx"/>
                    </a:ext>
                  </a:extLst>
                </a:hlinkClick>
              </a:rPr>
              <a:t>4731.251</a:t>
            </a:r>
            <a:r>
              <a:rPr lang="en-US" sz="2400" dirty="0">
                <a:solidFill>
                  <a:schemeClr val="accent6">
                    <a:lumMod val="50000"/>
                  </a:schemeClr>
                </a:solidFill>
                <a:cs typeface="Calibri" panose="020F0502020204030204" pitchFamily="34" charset="0"/>
              </a:rPr>
              <a:t> of the Revised Code</a:t>
            </a:r>
          </a:p>
          <a:p>
            <a:pPr marL="0" lvl="0" indent="0">
              <a:spcBef>
                <a:spcPts val="0"/>
              </a:spcBef>
              <a:spcAft>
                <a:spcPts val="0"/>
              </a:spcAft>
              <a:buClrTx/>
              <a:buSzTx/>
              <a:buNone/>
              <a:defRPr/>
            </a:pPr>
            <a:endParaRPr lang="en-US" sz="2400" dirty="0">
              <a:solidFill>
                <a:schemeClr val="accent6">
                  <a:lumMod val="50000"/>
                </a:schemeClr>
              </a:solidFill>
              <a:cs typeface="Calibri" panose="020F0502020204030204" pitchFamily="34" charset="0"/>
            </a:endParaRPr>
          </a:p>
          <a:p>
            <a:pPr marL="0" lvl="0" indent="0">
              <a:spcBef>
                <a:spcPts val="0"/>
              </a:spcBef>
              <a:spcAft>
                <a:spcPts val="0"/>
              </a:spcAft>
              <a:buClrTx/>
              <a:buSzTx/>
              <a:buNone/>
              <a:defRPr/>
            </a:pPr>
            <a:r>
              <a:rPr lang="en-US" sz="2400" dirty="0">
                <a:solidFill>
                  <a:schemeClr val="accent6">
                    <a:lumMod val="50000"/>
                  </a:schemeClr>
                </a:solidFill>
                <a:cs typeface="Calibri" panose="020F0502020204030204" pitchFamily="34" charset="0"/>
              </a:rPr>
              <a:t>It makes recovery a non-disciplinary program for initial incidents and self-reported impairment by licensees and applicants</a:t>
            </a:r>
          </a:p>
          <a:p>
            <a:pPr marL="0" lvl="0" indent="0">
              <a:spcBef>
                <a:spcPts val="0"/>
              </a:spcBef>
              <a:spcAft>
                <a:spcPts val="0"/>
              </a:spcAft>
              <a:buClrTx/>
              <a:buSzTx/>
              <a:buNone/>
              <a:defRPr/>
            </a:pPr>
            <a:endParaRPr lang="en-US" sz="2400" dirty="0">
              <a:solidFill>
                <a:schemeClr val="accent6">
                  <a:lumMod val="50000"/>
                </a:schemeClr>
              </a:solidFill>
              <a:cs typeface="Calibri" panose="020F0502020204030204" pitchFamily="34" charset="0"/>
            </a:endParaRPr>
          </a:p>
          <a:p>
            <a:pPr marL="0" lvl="0" indent="0">
              <a:spcBef>
                <a:spcPts val="0"/>
              </a:spcBef>
              <a:spcAft>
                <a:spcPts val="0"/>
              </a:spcAft>
              <a:buClrTx/>
              <a:buSzTx/>
              <a:buNone/>
              <a:defRPr/>
            </a:pPr>
            <a:r>
              <a:rPr lang="en-US" sz="2400" dirty="0">
                <a:solidFill>
                  <a:schemeClr val="accent6">
                    <a:lumMod val="50000"/>
                  </a:schemeClr>
                </a:solidFill>
                <a:cs typeface="Calibri" panose="020F0502020204030204" pitchFamily="34" charset="0"/>
              </a:rPr>
              <a:t>To participate, licensees must meet all three requirements:</a:t>
            </a:r>
          </a:p>
          <a:p>
            <a:pPr marL="971550" lvl="1" indent="-514350">
              <a:spcBef>
                <a:spcPts val="0"/>
              </a:spcBef>
              <a:spcAft>
                <a:spcPts val="0"/>
              </a:spcAft>
              <a:buClrTx/>
              <a:buFontTx/>
              <a:buAutoNum type="arabicPeriod"/>
              <a:defRPr/>
            </a:pPr>
            <a:r>
              <a:rPr lang="en-US" sz="2400" dirty="0">
                <a:solidFill>
                  <a:schemeClr val="accent6">
                    <a:lumMod val="50000"/>
                  </a:schemeClr>
                </a:solidFill>
                <a:cs typeface="Calibri" panose="020F0502020204030204" pitchFamily="34" charset="0"/>
              </a:rPr>
              <a:t>Diagnosed with substance use disorder and impaired in inability to practice</a:t>
            </a:r>
          </a:p>
          <a:p>
            <a:pPr marL="971550" lvl="1" indent="-514350">
              <a:spcBef>
                <a:spcPts val="0"/>
              </a:spcBef>
              <a:spcAft>
                <a:spcPts val="0"/>
              </a:spcAft>
              <a:buClrTx/>
              <a:buFontTx/>
              <a:buAutoNum type="arabicPeriod"/>
              <a:defRPr/>
            </a:pPr>
            <a:r>
              <a:rPr lang="en-US" sz="2400" dirty="0">
                <a:solidFill>
                  <a:schemeClr val="accent6">
                    <a:lumMod val="50000"/>
                  </a:schemeClr>
                </a:solidFill>
                <a:cs typeface="Calibri" panose="020F0502020204030204" pitchFamily="34" charset="0"/>
              </a:rPr>
              <a:t>First time participant in the program</a:t>
            </a:r>
          </a:p>
          <a:p>
            <a:pPr marL="971550" lvl="1" indent="-514350">
              <a:spcBef>
                <a:spcPts val="0"/>
              </a:spcBef>
              <a:spcAft>
                <a:spcPts val="0"/>
              </a:spcAft>
              <a:buClrTx/>
              <a:buFontTx/>
              <a:buAutoNum type="arabicPeriod"/>
              <a:defRPr/>
            </a:pPr>
            <a:r>
              <a:rPr lang="en-US" sz="2400" dirty="0">
                <a:solidFill>
                  <a:schemeClr val="accent6">
                    <a:lumMod val="50000"/>
                  </a:schemeClr>
                </a:solidFill>
                <a:cs typeface="Calibri" panose="020F0502020204030204" pitchFamily="34" charset="0"/>
              </a:rPr>
              <a:t>No prior disciplinary action for substance use disorder or impairment by any licensing board in Ohio</a:t>
            </a:r>
          </a:p>
          <a:p>
            <a:r>
              <a:rPr lang="en-US" sz="2400" dirty="0"/>
              <a:t>*Applicants have additional requirements. </a:t>
            </a:r>
          </a:p>
        </p:txBody>
      </p:sp>
      <p:pic>
        <p:nvPicPr>
          <p:cNvPr id="4" name="Picture 3">
            <a:extLst>
              <a:ext uri="{FF2B5EF4-FFF2-40B4-BE49-F238E27FC236}">
                <a16:creationId xmlns:a16="http://schemas.microsoft.com/office/drawing/2014/main" id="{AD229A0E-E296-4175-BBC0-5638E1AA159A}"/>
              </a:ext>
            </a:extLst>
          </p:cNvPr>
          <p:cNvPicPr>
            <a:picLocks noChangeAspect="1"/>
          </p:cNvPicPr>
          <p:nvPr/>
        </p:nvPicPr>
        <p:blipFill>
          <a:blip r:embed="rId4"/>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885332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E860E71-B933-4E8B-862F-5464F7A505D7}"/>
              </a:ext>
            </a:extLst>
          </p:cNvPr>
          <p:cNvSpPr>
            <a:spLocks noGrp="1"/>
          </p:cNvSpPr>
          <p:nvPr>
            <p:ph type="title"/>
          </p:nvPr>
        </p:nvSpPr>
        <p:spPr>
          <a:xfrm>
            <a:off x="4974771" y="634946"/>
            <a:ext cx="6574972" cy="1450757"/>
          </a:xfrm>
        </p:spPr>
        <p:txBody>
          <a:bodyPr>
            <a:normAutofit/>
          </a:bodyPr>
          <a:lstStyle/>
          <a:p>
            <a:r>
              <a:rPr lang="en-US" dirty="0">
                <a:solidFill>
                  <a:schemeClr val="tx2"/>
                </a:solidFill>
              </a:rPr>
              <a:t>One-bite Program </a:t>
            </a:r>
          </a:p>
        </p:txBody>
      </p:sp>
      <p:pic>
        <p:nvPicPr>
          <p:cNvPr id="4" name="Picture 3">
            <a:extLst>
              <a:ext uri="{FF2B5EF4-FFF2-40B4-BE49-F238E27FC236}">
                <a16:creationId xmlns:a16="http://schemas.microsoft.com/office/drawing/2014/main" id="{823C1D21-F7CB-47E1-B64F-58F8B1CC9BC0}"/>
              </a:ext>
            </a:extLst>
          </p:cNvPr>
          <p:cNvPicPr>
            <a:picLocks noChangeAspect="1"/>
          </p:cNvPicPr>
          <p:nvPr/>
        </p:nvPicPr>
        <p:blipFill rotWithShape="1">
          <a:blip r:embed="rId3"/>
          <a:srcRect l="3780"/>
          <a:stretch/>
        </p:blipFill>
        <p:spPr>
          <a:xfrm>
            <a:off x="642257" y="523684"/>
            <a:ext cx="4001315" cy="5314406"/>
          </a:xfrm>
          <a:prstGeom prst="rect">
            <a:avLst/>
          </a:prstGeom>
          <a:ln>
            <a:noFill/>
          </a:ln>
          <a:effectLst>
            <a:outerShdw blurRad="292100" dist="139700" dir="2700000" algn="tl" rotWithShape="0">
              <a:srgbClr val="333333">
                <a:alpha val="65000"/>
              </a:srgbClr>
            </a:outerShdw>
          </a:effectLst>
        </p:spPr>
      </p:pic>
      <p:cxnSp>
        <p:nvCxnSpPr>
          <p:cNvPr id="11" name="Straight Connector 10">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86DC9D-0A2D-4804-98DC-CE602C833F2C}"/>
              </a:ext>
            </a:extLst>
          </p:cNvPr>
          <p:cNvSpPr>
            <a:spLocks noGrp="1"/>
          </p:cNvSpPr>
          <p:nvPr>
            <p:ph idx="1"/>
          </p:nvPr>
        </p:nvSpPr>
        <p:spPr>
          <a:xfrm>
            <a:off x="4974769" y="2198914"/>
            <a:ext cx="6574973" cy="3670180"/>
          </a:xfrm>
        </p:spPr>
        <p:txBody>
          <a:bodyPr>
            <a:normAutofit/>
          </a:bodyPr>
          <a:lstStyle/>
          <a:p>
            <a:pPr marL="0" lvl="0" indent="0">
              <a:spcBef>
                <a:spcPts val="0"/>
              </a:spcBef>
              <a:spcAft>
                <a:spcPts val="0"/>
              </a:spcAft>
              <a:buClrTx/>
              <a:buSzTx/>
              <a:buNone/>
              <a:defRPr/>
            </a:pPr>
            <a:r>
              <a:rPr lang="en-US" sz="2800" dirty="0">
                <a:solidFill>
                  <a:schemeClr val="tx2"/>
                </a:solidFill>
                <a:latin typeface="Arial" panose="020B0604020202020204" pitchFamily="34" charset="0"/>
                <a:cs typeface="Arial" panose="020B0604020202020204" pitchFamily="34" charset="0"/>
              </a:rPr>
              <a:t>Ohio Physicians Health Program (OPHP) is the contracted monitoring organization.</a:t>
            </a:r>
          </a:p>
          <a:p>
            <a:pPr marL="0" lvl="0" indent="0">
              <a:spcBef>
                <a:spcPts val="0"/>
              </a:spcBef>
              <a:spcAft>
                <a:spcPts val="0"/>
              </a:spcAft>
              <a:buClrTx/>
              <a:buSzTx/>
              <a:buNone/>
              <a:defRPr/>
            </a:pPr>
            <a:endParaRPr lang="en-US" sz="2800" dirty="0">
              <a:solidFill>
                <a:schemeClr val="tx2"/>
              </a:solidFill>
              <a:latin typeface="Arial" panose="020B0604020202020204" pitchFamily="34" charset="0"/>
              <a:cs typeface="Arial" panose="020B0604020202020204" pitchFamily="34" charset="0"/>
            </a:endParaRPr>
          </a:p>
          <a:p>
            <a:pPr marL="0" lvl="0" indent="0">
              <a:spcBef>
                <a:spcPts val="0"/>
              </a:spcBef>
              <a:spcAft>
                <a:spcPts val="0"/>
              </a:spcAft>
              <a:buClrTx/>
              <a:buSzTx/>
              <a:buNone/>
              <a:defRPr/>
            </a:pPr>
            <a:r>
              <a:rPr lang="en-US" sz="2800" dirty="0">
                <a:solidFill>
                  <a:schemeClr val="tx2"/>
                </a:solidFill>
                <a:latin typeface="Arial" panose="020B0604020202020204" pitchFamily="34" charset="0"/>
                <a:cs typeface="Arial" panose="020B0604020202020204" pitchFamily="34" charset="0"/>
              </a:rPr>
              <a:t>Contact OPHP: (614) 841-9690 or </a:t>
            </a:r>
            <a:r>
              <a:rPr lang="en-US" sz="2800" dirty="0">
                <a:solidFill>
                  <a:schemeClr val="tx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info@ophp.org</a:t>
            </a:r>
            <a:endParaRPr lang="en-US" sz="2800" dirty="0">
              <a:solidFill>
                <a:schemeClr val="tx2"/>
              </a:solidFill>
              <a:latin typeface="Arial" panose="020B0604020202020204" pitchFamily="34" charset="0"/>
              <a:cs typeface="Arial" panose="020B0604020202020204" pitchFamily="34" charset="0"/>
            </a:endParaRPr>
          </a:p>
          <a:p>
            <a:pPr marL="0" lvl="0" indent="0">
              <a:spcBef>
                <a:spcPts val="0"/>
              </a:spcBef>
              <a:spcAft>
                <a:spcPts val="0"/>
              </a:spcAft>
              <a:buClrTx/>
              <a:buSzTx/>
              <a:buNone/>
              <a:defRPr/>
            </a:pPr>
            <a:endParaRPr lang="en-US" sz="2800" dirty="0">
              <a:solidFill>
                <a:schemeClr val="tx2"/>
              </a:solidFill>
              <a:latin typeface="Arial" panose="020B0604020202020204" pitchFamily="34" charset="0"/>
              <a:cs typeface="Arial" panose="020B0604020202020204" pitchFamily="34" charset="0"/>
            </a:endParaRPr>
          </a:p>
          <a:p>
            <a:pPr marL="0" indent="0">
              <a:buNone/>
              <a:defRPr/>
            </a:pPr>
            <a:r>
              <a:rPr lang="en-US" sz="2800" dirty="0">
                <a:solidFill>
                  <a:schemeClr val="tx2"/>
                </a:solidFill>
                <a:latin typeface="Arial" panose="020B0604020202020204" pitchFamily="34" charset="0"/>
                <a:cs typeface="Arial" panose="020B0604020202020204" pitchFamily="34" charset="0"/>
              </a:rPr>
              <a:t>Website: ophp.org</a:t>
            </a:r>
            <a:endParaRPr lang="en-US" sz="2800" dirty="0">
              <a:solidFill>
                <a:schemeClr val="tx2"/>
              </a:solidFill>
              <a:latin typeface="Calibri" panose="020F0502020204030204"/>
            </a:endParaRPr>
          </a:p>
        </p:txBody>
      </p:sp>
      <p:sp>
        <p:nvSpPr>
          <p:cNvPr id="13" name="Rectangle 12">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A57FAFCA-8F4B-45DD-9D5F-02D36B112F94}"/>
              </a:ext>
            </a:extLst>
          </p:cNvPr>
          <p:cNvPicPr>
            <a:picLocks noChangeAspect="1"/>
          </p:cNvPicPr>
          <p:nvPr/>
        </p:nvPicPr>
        <p:blipFill>
          <a:blip r:embed="rId5"/>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2346546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CB3013-8985-4A8B-AF69-936CB76FF6C7}"/>
              </a:ext>
            </a:extLst>
          </p:cNvPr>
          <p:cNvSpPr>
            <a:spLocks noGrp="1"/>
          </p:cNvSpPr>
          <p:nvPr>
            <p:ph idx="1"/>
          </p:nvPr>
        </p:nvSpPr>
        <p:spPr>
          <a:xfrm>
            <a:off x="1188720" y="1845734"/>
            <a:ext cx="9966960" cy="4023360"/>
          </a:xfrm>
        </p:spPr>
        <p:txBody>
          <a:bodyPr>
            <a:normAutofit fontScale="92500" lnSpcReduction="20000"/>
          </a:bodyPr>
          <a:lstStyle/>
          <a:p>
            <a:pPr marL="0" indent="0">
              <a:lnSpc>
                <a:spcPct val="110000"/>
              </a:lnSpc>
              <a:buNone/>
            </a:pPr>
            <a:r>
              <a:rPr lang="en-US" sz="2600" i="1" dirty="0">
                <a:solidFill>
                  <a:schemeClr val="accent6">
                    <a:lumMod val="50000"/>
                  </a:schemeClr>
                </a:solidFill>
              </a:rPr>
              <a:t>Mental or physical condition impacting ability to practice</a:t>
            </a:r>
          </a:p>
          <a:p>
            <a:pPr marL="0" indent="0">
              <a:lnSpc>
                <a:spcPct val="110000"/>
              </a:lnSpc>
              <a:buNone/>
            </a:pPr>
            <a:endParaRPr lang="en-US" sz="500" dirty="0">
              <a:solidFill>
                <a:schemeClr val="accent6">
                  <a:lumMod val="50000"/>
                </a:schemeClr>
              </a:solidFill>
            </a:endParaRPr>
          </a:p>
          <a:p>
            <a:pPr marL="0" lvl="0" indent="0">
              <a:lnSpc>
                <a:spcPct val="110000"/>
              </a:lnSpc>
              <a:spcBef>
                <a:spcPts val="0"/>
              </a:spcBef>
              <a:spcAft>
                <a:spcPts val="0"/>
              </a:spcAft>
              <a:buClrTx/>
              <a:buSzTx/>
              <a:buNone/>
              <a:defRPr/>
            </a:pPr>
            <a:r>
              <a:rPr lang="en-US" sz="2600" dirty="0">
                <a:solidFill>
                  <a:schemeClr val="accent6">
                    <a:lumMod val="50000"/>
                  </a:schemeClr>
                </a:solidFill>
                <a:cs typeface="Calibri" panose="020F0502020204030204" pitchFamily="34" charset="0"/>
              </a:rPr>
              <a:t>Board Secretary &amp; Supervising Member oversee agency investigation and enforcement processes</a:t>
            </a:r>
          </a:p>
          <a:p>
            <a:pPr marL="0" lvl="0" indent="0">
              <a:lnSpc>
                <a:spcPct val="110000"/>
              </a:lnSpc>
              <a:spcBef>
                <a:spcPts val="0"/>
              </a:spcBef>
              <a:spcAft>
                <a:spcPts val="0"/>
              </a:spcAft>
              <a:buClrTx/>
              <a:buSzTx/>
              <a:buNone/>
              <a:defRPr/>
            </a:pPr>
            <a:endParaRPr lang="en-US" sz="2600" dirty="0">
              <a:solidFill>
                <a:schemeClr val="accent6">
                  <a:lumMod val="50000"/>
                </a:schemeClr>
              </a:solidFill>
              <a:cs typeface="Calibri" panose="020F0502020204030204" pitchFamily="34" charset="0"/>
            </a:endParaRPr>
          </a:p>
          <a:p>
            <a:pPr marL="0" lvl="0" indent="0">
              <a:lnSpc>
                <a:spcPct val="110000"/>
              </a:lnSpc>
              <a:spcBef>
                <a:spcPts val="0"/>
              </a:spcBef>
              <a:spcAft>
                <a:spcPts val="0"/>
              </a:spcAft>
              <a:buClrTx/>
              <a:buSzTx/>
              <a:buNone/>
              <a:defRPr/>
            </a:pPr>
            <a:r>
              <a:rPr lang="en-US" sz="2600" dirty="0">
                <a:solidFill>
                  <a:schemeClr val="accent6">
                    <a:lumMod val="50000"/>
                  </a:schemeClr>
                </a:solidFill>
                <a:cs typeface="Calibri" panose="020F0502020204030204" pitchFamily="34" charset="0"/>
              </a:rPr>
              <a:t>Secretary &amp; Supervising Member may determine that an individual being investigated concerning a mental or physical illness, is appropriate for ongoing investigative observation and monitoring by the board rather than formal public disciplinary action</a:t>
            </a:r>
          </a:p>
          <a:p>
            <a:pPr marL="0" lvl="0" indent="0">
              <a:lnSpc>
                <a:spcPct val="110000"/>
              </a:lnSpc>
              <a:spcBef>
                <a:spcPts val="0"/>
              </a:spcBef>
              <a:spcAft>
                <a:spcPts val="0"/>
              </a:spcAft>
              <a:buClrTx/>
              <a:buSzTx/>
              <a:buNone/>
              <a:defRPr/>
            </a:pPr>
            <a:endParaRPr lang="en-US" sz="2600" dirty="0">
              <a:solidFill>
                <a:schemeClr val="accent6">
                  <a:lumMod val="50000"/>
                </a:schemeClr>
              </a:solidFill>
              <a:cs typeface="Calibri" panose="020F0502020204030204" pitchFamily="34" charset="0"/>
            </a:endParaRPr>
          </a:p>
          <a:p>
            <a:pPr marL="0" lvl="0" indent="0">
              <a:lnSpc>
                <a:spcPct val="110000"/>
              </a:lnSpc>
              <a:spcBef>
                <a:spcPts val="0"/>
              </a:spcBef>
              <a:spcAft>
                <a:spcPts val="0"/>
              </a:spcAft>
              <a:buClrTx/>
              <a:buSzTx/>
              <a:buNone/>
              <a:defRPr/>
            </a:pPr>
            <a:r>
              <a:rPr lang="en-US" sz="2600" dirty="0">
                <a:solidFill>
                  <a:schemeClr val="accent6">
                    <a:lumMod val="50000"/>
                  </a:schemeClr>
                </a:solidFill>
                <a:cs typeface="Calibri" panose="020F0502020204030204" pitchFamily="34" charset="0"/>
              </a:rPr>
              <a:t>Licensee signs a confidential participation agreement with the board </a:t>
            </a:r>
          </a:p>
          <a:p>
            <a:endParaRPr lang="en-US" dirty="0"/>
          </a:p>
        </p:txBody>
      </p:sp>
      <p:sp>
        <p:nvSpPr>
          <p:cNvPr id="2" name="Title 1">
            <a:extLst>
              <a:ext uri="{FF2B5EF4-FFF2-40B4-BE49-F238E27FC236}">
                <a16:creationId xmlns:a16="http://schemas.microsoft.com/office/drawing/2014/main" id="{FBB35C0C-A8AE-4FEB-BBB7-DF39C61E365D}"/>
              </a:ext>
            </a:extLst>
          </p:cNvPr>
          <p:cNvSpPr>
            <a:spLocks noGrp="1"/>
          </p:cNvSpPr>
          <p:nvPr>
            <p:ph type="title"/>
          </p:nvPr>
        </p:nvSpPr>
        <p:spPr>
          <a:xfrm>
            <a:off x="1016000" y="286603"/>
            <a:ext cx="10139680" cy="1450757"/>
          </a:xfrm>
        </p:spPr>
        <p:txBody>
          <a:bodyPr/>
          <a:lstStyle/>
          <a:p>
            <a:r>
              <a:rPr lang="en-US" dirty="0">
                <a:solidFill>
                  <a:schemeClr val="accent6">
                    <a:lumMod val="50000"/>
                  </a:schemeClr>
                </a:solidFill>
              </a:rPr>
              <a:t>Confidential Monitoring Program</a:t>
            </a:r>
          </a:p>
        </p:txBody>
      </p:sp>
      <p:pic>
        <p:nvPicPr>
          <p:cNvPr id="4" name="Picture 3">
            <a:extLst>
              <a:ext uri="{FF2B5EF4-FFF2-40B4-BE49-F238E27FC236}">
                <a16:creationId xmlns:a16="http://schemas.microsoft.com/office/drawing/2014/main" id="{E0567D06-8B23-881B-D0A5-B9F760712BCB}"/>
              </a:ext>
            </a:extLst>
          </p:cNvPr>
          <p:cNvPicPr>
            <a:picLocks noChangeAspect="1"/>
          </p:cNvPicPr>
          <p:nvPr/>
        </p:nvPicPr>
        <p:blipFill>
          <a:blip r:embed="rId3"/>
          <a:stretch>
            <a:fillRect/>
          </a:stretch>
        </p:blipFill>
        <p:spPr>
          <a:xfrm>
            <a:off x="9618767" y="151548"/>
            <a:ext cx="1617919" cy="611304"/>
          </a:xfrm>
          <a:prstGeom prst="rect">
            <a:avLst/>
          </a:prstGeom>
        </p:spPr>
      </p:pic>
    </p:spTree>
    <p:extLst>
      <p:ext uri="{BB962C8B-B14F-4D97-AF65-F5344CB8AC3E}">
        <p14:creationId xmlns:p14="http://schemas.microsoft.com/office/powerpoint/2010/main" val="1347734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9BFF7D-45D4-4FA9-967D-96871548FF56}"/>
              </a:ext>
            </a:extLst>
          </p:cNvPr>
          <p:cNvSpPr>
            <a:spLocks noGrp="1"/>
          </p:cNvSpPr>
          <p:nvPr>
            <p:ph idx="1"/>
          </p:nvPr>
        </p:nvSpPr>
        <p:spPr>
          <a:xfrm>
            <a:off x="1212574" y="1823432"/>
            <a:ext cx="7842963" cy="4354344"/>
          </a:xfrm>
        </p:spPr>
        <p:txBody>
          <a:bodyPr>
            <a:normAutofit/>
          </a:bodyPr>
          <a:lstStyle/>
          <a:p>
            <a:pPr marL="0" indent="0">
              <a:buNone/>
            </a:pPr>
            <a:r>
              <a:rPr lang="en-US" sz="2400" dirty="0">
                <a:solidFill>
                  <a:schemeClr val="tx2"/>
                </a:solidFill>
              </a:rPr>
              <a:t>Licensees have a personal duty to report to the State Medical Board of Ohio when they believe an individual licensed by the Board has violated the Board’s laws or rules including </a:t>
            </a:r>
            <a:r>
              <a:rPr lang="en-US" sz="2400" b="1" dirty="0">
                <a:solidFill>
                  <a:schemeClr val="tx2"/>
                </a:solidFill>
              </a:rPr>
              <a:t>sexual misconduct</a:t>
            </a:r>
            <a:r>
              <a:rPr lang="en-US" sz="2400" dirty="0">
                <a:solidFill>
                  <a:schemeClr val="tx2"/>
                </a:solidFill>
              </a:rPr>
              <a:t>, </a:t>
            </a:r>
            <a:r>
              <a:rPr lang="en-US" sz="2400" b="1" dirty="0">
                <a:solidFill>
                  <a:schemeClr val="tx2"/>
                </a:solidFill>
              </a:rPr>
              <a:t>impairment</a:t>
            </a:r>
            <a:r>
              <a:rPr lang="en-US" sz="2400" dirty="0">
                <a:solidFill>
                  <a:schemeClr val="tx2"/>
                </a:solidFill>
              </a:rPr>
              <a:t>, </a:t>
            </a:r>
            <a:r>
              <a:rPr lang="en-US" sz="2400" b="1" dirty="0">
                <a:solidFill>
                  <a:schemeClr val="tx2"/>
                </a:solidFill>
              </a:rPr>
              <a:t>practice below the minimal standards of care</a:t>
            </a:r>
            <a:r>
              <a:rPr lang="en-US" sz="2400" dirty="0">
                <a:solidFill>
                  <a:schemeClr val="tx2"/>
                </a:solidFill>
              </a:rPr>
              <a:t>, and </a:t>
            </a:r>
            <a:r>
              <a:rPr lang="en-US" sz="2400" b="1" dirty="0">
                <a:solidFill>
                  <a:schemeClr val="tx2"/>
                </a:solidFill>
              </a:rPr>
              <a:t>improper prescribing of controlled substances</a:t>
            </a:r>
            <a:r>
              <a:rPr lang="en-US" sz="2400" dirty="0">
                <a:solidFill>
                  <a:schemeClr val="tx2"/>
                </a:solidFill>
              </a:rPr>
              <a:t>.</a:t>
            </a:r>
          </a:p>
          <a:p>
            <a:pPr marL="0" indent="0">
              <a:buNone/>
            </a:pPr>
            <a:r>
              <a:rPr lang="en-US" sz="2400" dirty="0">
                <a:solidFill>
                  <a:schemeClr val="tx2"/>
                </a:solidFill>
              </a:rPr>
              <a:t>Reports of misconduct to supervisors, law enforcement or health care system management do </a:t>
            </a:r>
            <a:r>
              <a:rPr lang="en-US" sz="2400" b="1" dirty="0">
                <a:solidFill>
                  <a:srgbClr val="C00000"/>
                </a:solidFill>
              </a:rPr>
              <a:t>NOT</a:t>
            </a:r>
            <a:r>
              <a:rPr lang="en-US" sz="2400" dirty="0"/>
              <a:t> </a:t>
            </a:r>
            <a:r>
              <a:rPr lang="en-US" sz="2400" dirty="0">
                <a:solidFill>
                  <a:schemeClr val="tx2"/>
                </a:solidFill>
              </a:rPr>
              <a:t>fulfill the duty to report to the Board; failure to report could result in formal disciplinary action.</a:t>
            </a:r>
          </a:p>
          <a:p>
            <a:endParaRPr lang="en-US" sz="2400" dirty="0"/>
          </a:p>
          <a:p>
            <a:endParaRPr lang="en-US" dirty="0"/>
          </a:p>
        </p:txBody>
      </p:sp>
      <p:sp>
        <p:nvSpPr>
          <p:cNvPr id="2" name="Title 1">
            <a:extLst>
              <a:ext uri="{FF2B5EF4-FFF2-40B4-BE49-F238E27FC236}">
                <a16:creationId xmlns:a16="http://schemas.microsoft.com/office/drawing/2014/main" id="{B03AD98A-400F-440C-9F38-CFBA98E9E525}"/>
              </a:ext>
            </a:extLst>
          </p:cNvPr>
          <p:cNvSpPr>
            <a:spLocks noGrp="1"/>
          </p:cNvSpPr>
          <p:nvPr>
            <p:ph type="title"/>
          </p:nvPr>
        </p:nvSpPr>
        <p:spPr>
          <a:xfrm>
            <a:off x="1097280" y="286603"/>
            <a:ext cx="10058400" cy="1450757"/>
          </a:xfrm>
        </p:spPr>
        <p:txBody>
          <a:bodyPr/>
          <a:lstStyle/>
          <a:p>
            <a:r>
              <a:rPr lang="en-US" dirty="0">
                <a:solidFill>
                  <a:schemeClr val="tx2"/>
                </a:solidFill>
              </a:rPr>
              <a:t>Duty to Report </a:t>
            </a:r>
          </a:p>
        </p:txBody>
      </p:sp>
      <p:pic>
        <p:nvPicPr>
          <p:cNvPr id="6" name="Picture 5">
            <a:extLst>
              <a:ext uri="{FF2B5EF4-FFF2-40B4-BE49-F238E27FC236}">
                <a16:creationId xmlns:a16="http://schemas.microsoft.com/office/drawing/2014/main" id="{4CB2B11D-BB72-4611-9669-A37A20D3A0D0}"/>
              </a:ext>
            </a:extLst>
          </p:cNvPr>
          <p:cNvPicPr>
            <a:picLocks noChangeAspect="1"/>
          </p:cNvPicPr>
          <p:nvPr/>
        </p:nvPicPr>
        <p:blipFill>
          <a:blip r:embed="rId3"/>
          <a:stretch>
            <a:fillRect/>
          </a:stretch>
        </p:blipFill>
        <p:spPr>
          <a:xfrm>
            <a:off x="9582538" y="166561"/>
            <a:ext cx="1617919" cy="611304"/>
          </a:xfrm>
          <a:prstGeom prst="rect">
            <a:avLst/>
          </a:prstGeom>
        </p:spPr>
      </p:pic>
      <p:pic>
        <p:nvPicPr>
          <p:cNvPr id="7" name="Picture 6">
            <a:extLst>
              <a:ext uri="{FF2B5EF4-FFF2-40B4-BE49-F238E27FC236}">
                <a16:creationId xmlns:a16="http://schemas.microsoft.com/office/drawing/2014/main" id="{5C5153CD-F66A-4E67-A13A-C4E2B8C94BF6}"/>
              </a:ext>
            </a:extLst>
          </p:cNvPr>
          <p:cNvPicPr>
            <a:picLocks noChangeAspect="1"/>
          </p:cNvPicPr>
          <p:nvPr/>
        </p:nvPicPr>
        <p:blipFill rotWithShape="1">
          <a:blip r:embed="rId4">
            <a:extLst>
              <a:ext uri="{28A0092B-C50C-407E-A947-70E740481C1C}">
                <a14:useLocalDpi xmlns:a14="http://schemas.microsoft.com/office/drawing/2010/main" val="0"/>
              </a:ext>
            </a:extLst>
          </a:blip>
          <a:srcRect r="33704"/>
          <a:stretch/>
        </p:blipFill>
        <p:spPr>
          <a:xfrm>
            <a:off x="9055537" y="2140206"/>
            <a:ext cx="2671919" cy="2796248"/>
          </a:xfrm>
          <a:prstGeom prst="rect">
            <a:avLst/>
          </a:prstGeom>
          <a:effectLst>
            <a:softEdge rad="317500"/>
          </a:effectLst>
        </p:spPr>
      </p:pic>
    </p:spTree>
    <p:extLst>
      <p:ext uri="{BB962C8B-B14F-4D97-AF65-F5344CB8AC3E}">
        <p14:creationId xmlns:p14="http://schemas.microsoft.com/office/powerpoint/2010/main" val="2194980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52BB9-C0B6-408F-8482-33547C6D3C27}"/>
              </a:ext>
            </a:extLst>
          </p:cNvPr>
          <p:cNvSpPr>
            <a:spLocks noGrp="1"/>
          </p:cNvSpPr>
          <p:nvPr>
            <p:ph type="title"/>
          </p:nvPr>
        </p:nvSpPr>
        <p:spPr>
          <a:xfrm>
            <a:off x="1039368" y="5392234"/>
            <a:ext cx="10113264" cy="1057656"/>
          </a:xfrm>
        </p:spPr>
        <p:txBody>
          <a:bodyPr/>
          <a:lstStyle/>
          <a:p>
            <a:r>
              <a:rPr lang="en-US" dirty="0"/>
              <a:t>State Medical Board of Ohio's Confidential Complaint Hotline </a:t>
            </a:r>
            <a:br>
              <a:rPr lang="en-US" dirty="0"/>
            </a:br>
            <a:endParaRPr lang="en-US" dirty="0"/>
          </a:p>
        </p:txBody>
      </p:sp>
      <p:pic>
        <p:nvPicPr>
          <p:cNvPr id="6" name="Picture Placeholder 5" descr="A blurry image of a person&#10;&#10;Description automatically generated">
            <a:extLst>
              <a:ext uri="{FF2B5EF4-FFF2-40B4-BE49-F238E27FC236}">
                <a16:creationId xmlns:a16="http://schemas.microsoft.com/office/drawing/2014/main" id="{1C09FA58-D090-4285-95D1-17FA19022A8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b="19109"/>
          <a:stretch/>
        </p:blipFill>
        <p:spPr>
          <a:xfrm>
            <a:off x="-110813" y="0"/>
            <a:ext cx="12302813" cy="6858001"/>
          </a:xfrm>
        </p:spPr>
      </p:pic>
      <p:sp>
        <p:nvSpPr>
          <p:cNvPr id="3" name="TextBox 2">
            <a:extLst>
              <a:ext uri="{FF2B5EF4-FFF2-40B4-BE49-F238E27FC236}">
                <a16:creationId xmlns:a16="http://schemas.microsoft.com/office/drawing/2014/main" id="{FE71A86C-F70A-45E1-A628-26A7F7164AA1}"/>
              </a:ext>
            </a:extLst>
          </p:cNvPr>
          <p:cNvSpPr txBox="1"/>
          <p:nvPr/>
        </p:nvSpPr>
        <p:spPr>
          <a:xfrm>
            <a:off x="2700320" y="510903"/>
            <a:ext cx="10209566" cy="21852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25051"/>
                </a:solidFill>
                <a:effectLst/>
                <a:uLnTx/>
                <a:uFillTx/>
                <a:latin typeface="Arial" panose="020B0604020202020204"/>
                <a:ea typeface="+mn-ea"/>
                <a:cs typeface="+mn-cs"/>
              </a:rPr>
              <a:t>Confidential Complaint Hotline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25051"/>
                </a:solidFill>
                <a:effectLst/>
                <a:uLnTx/>
                <a:uFillTx/>
                <a:latin typeface="Arial" panose="020B0604020202020204"/>
                <a:ea typeface="+mn-ea"/>
                <a:cs typeface="+mn-cs"/>
              </a:rPr>
              <a:t>1-833-333-SMBO (7626)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 </a:t>
            </a:r>
            <a:b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b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2451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5F54226A-15A5-4F46-926F-81F3EC466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49">
            <a:extLst>
              <a:ext uri="{FF2B5EF4-FFF2-40B4-BE49-F238E27FC236}">
                <a16:creationId xmlns:a16="http://schemas.microsoft.com/office/drawing/2014/main" id="{CFCF670F-3E94-4C8F-95AE-035FB45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2" name="Straight Connector 51">
            <a:extLst>
              <a:ext uri="{FF2B5EF4-FFF2-40B4-BE49-F238E27FC236}">
                <a16:creationId xmlns:a16="http://schemas.microsoft.com/office/drawing/2014/main" id="{90479AEA-6C87-4786-A668-54BF815A7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4" name="Rectangle 53">
            <a:extLst>
              <a:ext uri="{FF2B5EF4-FFF2-40B4-BE49-F238E27FC236}">
                <a16:creationId xmlns:a16="http://schemas.microsoft.com/office/drawing/2014/main" id="{36D50BAE-2B1C-44EA-98D3-FF227A694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0B2DB358-DEB7-4680-A8E4-7D8E370178A0}"/>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tabLst>
                <a:tab pos="9545638" algn="l"/>
              </a:tabLst>
            </a:pPr>
            <a:r>
              <a:rPr lang="en-US" dirty="0">
                <a:solidFill>
                  <a:schemeClr val="accent5">
                    <a:lumMod val="75000"/>
                  </a:schemeClr>
                </a:solidFill>
              </a:rPr>
              <a:t>Resources</a:t>
            </a:r>
          </a:p>
        </p:txBody>
      </p:sp>
      <p:pic>
        <p:nvPicPr>
          <p:cNvPr id="6" name="Picture 5">
            <a:extLst>
              <a:ext uri="{FF2B5EF4-FFF2-40B4-BE49-F238E27FC236}">
                <a16:creationId xmlns:a16="http://schemas.microsoft.com/office/drawing/2014/main" id="{8C9A2948-09A5-43B6-9481-E592E95D5A97}"/>
              </a:ext>
            </a:extLst>
          </p:cNvPr>
          <p:cNvPicPr>
            <a:picLocks noChangeAspect="1"/>
          </p:cNvPicPr>
          <p:nvPr/>
        </p:nvPicPr>
        <p:blipFill>
          <a:blip r:embed="rId3"/>
          <a:stretch>
            <a:fillRect/>
          </a:stretch>
        </p:blipFill>
        <p:spPr>
          <a:xfrm>
            <a:off x="3427987" y="1446098"/>
            <a:ext cx="2484888" cy="2137004"/>
          </a:xfrm>
          <a:prstGeom prst="rect">
            <a:avLst/>
          </a:prstGeom>
        </p:spPr>
      </p:pic>
      <p:sp>
        <p:nvSpPr>
          <p:cNvPr id="56" name="Rectangle 55">
            <a:extLst>
              <a:ext uri="{FF2B5EF4-FFF2-40B4-BE49-F238E27FC236}">
                <a16:creationId xmlns:a16="http://schemas.microsoft.com/office/drawing/2014/main" id="{A0354A3E-8646-42D8-BBA1-296667346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201"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8" name="Rectangle 57">
            <a:extLst>
              <a:ext uri="{FF2B5EF4-FFF2-40B4-BE49-F238E27FC236}">
                <a16:creationId xmlns:a16="http://schemas.microsoft.com/office/drawing/2014/main" id="{8D8F64D4-85B6-4B50-8267-A3422575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8730"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43" name="Picture 42" descr="A screenshot of a cell phone&#10;&#10;Description automatically generated">
            <a:extLst>
              <a:ext uri="{FF2B5EF4-FFF2-40B4-BE49-F238E27FC236}">
                <a16:creationId xmlns:a16="http://schemas.microsoft.com/office/drawing/2014/main" id="{326B0B15-39F8-4F02-9F06-3702CD6F0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593" y="1807416"/>
            <a:ext cx="2511016" cy="1268063"/>
          </a:xfrm>
          <a:prstGeom prst="rect">
            <a:avLst/>
          </a:prstGeom>
        </p:spPr>
      </p:pic>
      <p:sp>
        <p:nvSpPr>
          <p:cNvPr id="60" name="Rectangle 59">
            <a:extLst>
              <a:ext uri="{FF2B5EF4-FFF2-40B4-BE49-F238E27FC236}">
                <a16:creationId xmlns:a16="http://schemas.microsoft.com/office/drawing/2014/main" id="{982E57E1-FBFC-4937-B6B9-C381D1C95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5464"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62" name="Straight Connector 61">
            <a:extLst>
              <a:ext uri="{FF2B5EF4-FFF2-40B4-BE49-F238E27FC236}">
                <a16:creationId xmlns:a16="http://schemas.microsoft.com/office/drawing/2014/main" id="{7105A204-F287-4494-909D-5FD20667E7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A08B6943-0110-4993-B7F6-7A6A1EC66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 name="Rectangle 65">
            <a:extLst>
              <a:ext uri="{FF2B5EF4-FFF2-40B4-BE49-F238E27FC236}">
                <a16:creationId xmlns:a16="http://schemas.microsoft.com/office/drawing/2014/main" id="{011BBFEE-907A-4DF1-9F7B-C5211B637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1" name="Picture 60">
            <a:extLst>
              <a:ext uri="{FF2B5EF4-FFF2-40B4-BE49-F238E27FC236}">
                <a16:creationId xmlns:a16="http://schemas.microsoft.com/office/drawing/2014/main" id="{B31F602B-B9D3-4F5E-84E0-A9DB4214511D}"/>
              </a:ext>
            </a:extLst>
          </p:cNvPr>
          <p:cNvPicPr>
            <a:picLocks noChangeAspect="1"/>
          </p:cNvPicPr>
          <p:nvPr/>
        </p:nvPicPr>
        <p:blipFill>
          <a:blip r:embed="rId5"/>
          <a:stretch>
            <a:fillRect/>
          </a:stretch>
        </p:blipFill>
        <p:spPr>
          <a:xfrm>
            <a:off x="9177883" y="1372945"/>
            <a:ext cx="2324451" cy="1291603"/>
          </a:xfrm>
          <a:prstGeom prst="rect">
            <a:avLst/>
          </a:prstGeom>
        </p:spPr>
      </p:pic>
      <p:pic>
        <p:nvPicPr>
          <p:cNvPr id="70" name="Picture 69">
            <a:extLst>
              <a:ext uri="{FF2B5EF4-FFF2-40B4-BE49-F238E27FC236}">
                <a16:creationId xmlns:a16="http://schemas.microsoft.com/office/drawing/2014/main" id="{D1B64728-6D02-4827-9BB6-F4CCADA48A53}"/>
              </a:ext>
            </a:extLst>
          </p:cNvPr>
          <p:cNvPicPr>
            <a:picLocks noChangeAspect="1"/>
          </p:cNvPicPr>
          <p:nvPr/>
        </p:nvPicPr>
        <p:blipFill>
          <a:blip r:embed="rId6"/>
          <a:stretch>
            <a:fillRect/>
          </a:stretch>
        </p:blipFill>
        <p:spPr>
          <a:xfrm>
            <a:off x="851453" y="1660202"/>
            <a:ext cx="2073313" cy="1956766"/>
          </a:xfrm>
          <a:prstGeom prst="rect">
            <a:avLst/>
          </a:prstGeom>
        </p:spPr>
      </p:pic>
      <p:pic>
        <p:nvPicPr>
          <p:cNvPr id="72" name="Picture 71" descr="A screen shot of a person&#10;&#10;Description automatically generated">
            <a:extLst>
              <a:ext uri="{FF2B5EF4-FFF2-40B4-BE49-F238E27FC236}">
                <a16:creationId xmlns:a16="http://schemas.microsoft.com/office/drawing/2014/main" id="{F06A9EC1-03C8-41E5-879A-CD2F40672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46" y="2194359"/>
            <a:ext cx="1304088" cy="1691841"/>
          </a:xfrm>
          <a:prstGeom prst="rect">
            <a:avLst/>
          </a:prstGeom>
        </p:spPr>
      </p:pic>
      <p:sp>
        <p:nvSpPr>
          <p:cNvPr id="73" name="TextBox 72">
            <a:extLst>
              <a:ext uri="{FF2B5EF4-FFF2-40B4-BE49-F238E27FC236}">
                <a16:creationId xmlns:a16="http://schemas.microsoft.com/office/drawing/2014/main" id="{A8EE0D40-36B9-40F4-8860-8D1647FE41A0}"/>
              </a:ext>
            </a:extLst>
          </p:cNvPr>
          <p:cNvSpPr txBox="1"/>
          <p:nvPr/>
        </p:nvSpPr>
        <p:spPr>
          <a:xfrm>
            <a:off x="633999" y="5699167"/>
            <a:ext cx="810942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1">
                    <a:lumMod val="75000"/>
                  </a:srgbClr>
                </a:solidFill>
                <a:effectLst/>
                <a:uLnTx/>
                <a:uFillTx/>
                <a:latin typeface="Arial" panose="020B0604020202020204"/>
                <a:ea typeface="+mn-ea"/>
                <a:cs typeface="+mn-cs"/>
              </a:rPr>
              <a:t>med.ohio.gov/resources</a:t>
            </a:r>
            <a:endParaRPr kumimoji="0" lang="en-US" sz="2400" b="0" i="0" u="none" strike="noStrike" kern="1200" cap="none" spc="0" normalizeH="0" baseline="0" noProof="0" dirty="0">
              <a:ln>
                <a:noFill/>
              </a:ln>
              <a:solidFill>
                <a:srgbClr val="525051">
                  <a:lumMod val="75000"/>
                </a:srgbClr>
              </a:solidFill>
              <a:effectLst/>
              <a:uLnTx/>
              <a:uFillTx/>
              <a:latin typeface="Arial" panose="020B0604020202020204"/>
              <a:ea typeface="+mn-ea"/>
              <a:cs typeface="+mn-cs"/>
            </a:endParaRPr>
          </a:p>
        </p:txBody>
      </p:sp>
      <p:pic>
        <p:nvPicPr>
          <p:cNvPr id="19" name="Picture 18">
            <a:extLst>
              <a:ext uri="{FF2B5EF4-FFF2-40B4-BE49-F238E27FC236}">
                <a16:creationId xmlns:a16="http://schemas.microsoft.com/office/drawing/2014/main" id="{8BD44CDA-E4DA-48FF-BA42-5FB73DB9EF17}"/>
              </a:ext>
            </a:extLst>
          </p:cNvPr>
          <p:cNvPicPr>
            <a:picLocks noChangeAspect="1"/>
          </p:cNvPicPr>
          <p:nvPr/>
        </p:nvPicPr>
        <p:blipFill>
          <a:blip r:embed="rId8"/>
          <a:stretch>
            <a:fillRect/>
          </a:stretch>
        </p:blipFill>
        <p:spPr>
          <a:xfrm>
            <a:off x="9618767" y="151548"/>
            <a:ext cx="1617919" cy="611304"/>
          </a:xfrm>
          <a:prstGeom prst="rect">
            <a:avLst/>
          </a:prstGeom>
        </p:spPr>
      </p:pic>
    </p:spTree>
    <p:extLst>
      <p:ext uri="{BB962C8B-B14F-4D97-AF65-F5344CB8AC3E}">
        <p14:creationId xmlns:p14="http://schemas.microsoft.com/office/powerpoint/2010/main" val="344026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D8E5448-6928-4F7D-47BC-21A78131294A}"/>
              </a:ext>
            </a:extLst>
          </p:cNvPr>
          <p:cNvSpPr>
            <a:spLocks noGrp="1"/>
          </p:cNvSpPr>
          <p:nvPr>
            <p:ph type="title"/>
          </p:nvPr>
        </p:nvSpPr>
        <p:spPr>
          <a:xfrm>
            <a:off x="1097280" y="516835"/>
            <a:ext cx="5977937" cy="1666501"/>
          </a:xfrm>
        </p:spPr>
        <p:txBody>
          <a:bodyPr>
            <a:normAutofit/>
          </a:bodyPr>
          <a:lstStyle/>
          <a:p>
            <a:r>
              <a:rPr lang="en-US" dirty="0">
                <a:solidFill>
                  <a:srgbClr val="FFFFFF"/>
                </a:solidFill>
              </a:rPr>
              <a:t>Provider Wellness </a:t>
            </a:r>
          </a:p>
        </p:txBody>
      </p:sp>
      <p:sp>
        <p:nvSpPr>
          <p:cNvPr id="3" name="Content Placeholder 2">
            <a:extLst>
              <a:ext uri="{FF2B5EF4-FFF2-40B4-BE49-F238E27FC236}">
                <a16:creationId xmlns:a16="http://schemas.microsoft.com/office/drawing/2014/main" id="{1B2B8ABC-5F65-174A-C9E2-B28ABED48E8E}"/>
              </a:ext>
            </a:extLst>
          </p:cNvPr>
          <p:cNvSpPr>
            <a:spLocks noGrp="1"/>
          </p:cNvSpPr>
          <p:nvPr>
            <p:ph idx="1"/>
          </p:nvPr>
        </p:nvSpPr>
        <p:spPr>
          <a:xfrm>
            <a:off x="1097279" y="2236304"/>
            <a:ext cx="5977938" cy="3652667"/>
          </a:xfrm>
        </p:spPr>
        <p:txBody>
          <a:bodyPr>
            <a:normAutofit/>
          </a:bodyPr>
          <a:lstStyle/>
          <a:p>
            <a:r>
              <a:rPr lang="en-US" sz="3200" dirty="0">
                <a:solidFill>
                  <a:srgbClr val="FFFFFF"/>
                </a:solidFill>
              </a:rPr>
              <a:t>New Provider Wellness section on med.ohio.gov. Find resources that address:</a:t>
            </a:r>
          </a:p>
          <a:p>
            <a:pPr lvl="1">
              <a:buClr>
                <a:schemeClr val="bg1"/>
              </a:buClr>
            </a:pPr>
            <a:r>
              <a:rPr lang="en-US" sz="3200" dirty="0">
                <a:solidFill>
                  <a:srgbClr val="FFFFFF"/>
                </a:solidFill>
              </a:rPr>
              <a:t> Mental health</a:t>
            </a:r>
          </a:p>
          <a:p>
            <a:pPr lvl="1">
              <a:buClr>
                <a:schemeClr val="bg1"/>
              </a:buClr>
            </a:pPr>
            <a:r>
              <a:rPr lang="en-US" sz="3200" dirty="0">
                <a:solidFill>
                  <a:srgbClr val="FFFFFF"/>
                </a:solidFill>
              </a:rPr>
              <a:t> Addiction recovery</a:t>
            </a:r>
          </a:p>
          <a:p>
            <a:pPr lvl="1">
              <a:buClr>
                <a:schemeClr val="bg1"/>
              </a:buClr>
            </a:pPr>
            <a:r>
              <a:rPr lang="en-US" sz="3200" dirty="0">
                <a:solidFill>
                  <a:srgbClr val="FFFFFF"/>
                </a:solidFill>
              </a:rPr>
              <a:t> Stress management</a:t>
            </a:r>
          </a:p>
        </p:txBody>
      </p:sp>
      <p:sp>
        <p:nvSpPr>
          <p:cNvPr id="76" name="Rectangle 75">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1" name="Group 20">
            <a:extLst>
              <a:ext uri="{FF2B5EF4-FFF2-40B4-BE49-F238E27FC236}">
                <a16:creationId xmlns:a16="http://schemas.microsoft.com/office/drawing/2014/main" id="{976F89DC-F1EA-16F9-6C21-40FB61674636}"/>
              </a:ext>
            </a:extLst>
          </p:cNvPr>
          <p:cNvGrpSpPr/>
          <p:nvPr/>
        </p:nvGrpSpPr>
        <p:grpSpPr>
          <a:xfrm>
            <a:off x="8084579" y="2028206"/>
            <a:ext cx="3712875" cy="3265154"/>
            <a:chOff x="316050" y="1232150"/>
            <a:chExt cx="5779584" cy="4912646"/>
          </a:xfrm>
        </p:grpSpPr>
        <p:pic>
          <p:nvPicPr>
            <p:cNvPr id="16" name="Content Placeholder 6" descr="A computer monitor with a white background&#10;&#10;Description automatically generated with low confidence">
              <a:extLst>
                <a:ext uri="{FF2B5EF4-FFF2-40B4-BE49-F238E27FC236}">
                  <a16:creationId xmlns:a16="http://schemas.microsoft.com/office/drawing/2014/main" id="{3D23936F-F527-19AB-91E1-9370559986CE}"/>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316050" y="1232150"/>
              <a:ext cx="5779584" cy="4912646"/>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73FD4FF8-61E6-7DC0-0323-211D185B3FA4}"/>
                </a:ext>
              </a:extLst>
            </p:cNvPr>
            <p:cNvPicPr>
              <a:picLocks noChangeAspect="1"/>
            </p:cNvPicPr>
            <p:nvPr/>
          </p:nvPicPr>
          <p:blipFill rotWithShape="1">
            <a:blip r:embed="rId4"/>
            <a:srcRect b="26472"/>
            <a:stretch/>
          </p:blipFill>
          <p:spPr>
            <a:xfrm>
              <a:off x="480028" y="1456849"/>
              <a:ext cx="5451627" cy="3096571"/>
            </a:xfrm>
            <a:prstGeom prst="rect">
              <a:avLst/>
            </a:prstGeom>
          </p:spPr>
        </p:pic>
        <p:pic>
          <p:nvPicPr>
            <p:cNvPr id="19" name="Graphic 18" descr="Cursor outline">
              <a:extLst>
                <a:ext uri="{FF2B5EF4-FFF2-40B4-BE49-F238E27FC236}">
                  <a16:creationId xmlns:a16="http://schemas.microsoft.com/office/drawing/2014/main" id="{6E26E7A7-E19A-B7A4-C988-2EF798DC32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53443" y="2837540"/>
              <a:ext cx="335187" cy="335187"/>
            </a:xfrm>
            <a:prstGeom prst="rect">
              <a:avLst/>
            </a:prstGeom>
          </p:spPr>
        </p:pic>
      </p:grpSp>
      <p:pic>
        <p:nvPicPr>
          <p:cNvPr id="28" name="Picture 27">
            <a:extLst>
              <a:ext uri="{FF2B5EF4-FFF2-40B4-BE49-F238E27FC236}">
                <a16:creationId xmlns:a16="http://schemas.microsoft.com/office/drawing/2014/main" id="{47E0C2E7-EF75-16CF-1714-BD3A90692BD7}"/>
              </a:ext>
            </a:extLst>
          </p:cNvPr>
          <p:cNvPicPr>
            <a:picLocks noChangeAspect="1"/>
          </p:cNvPicPr>
          <p:nvPr/>
        </p:nvPicPr>
        <p:blipFill>
          <a:blip r:embed="rId7"/>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2620341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7" name="Content Placeholder 6" descr="A pile of red and white signs&#10;&#10;Description automatically generated with low confidence">
            <a:extLst>
              <a:ext uri="{FF2B5EF4-FFF2-40B4-BE49-F238E27FC236}">
                <a16:creationId xmlns:a16="http://schemas.microsoft.com/office/drawing/2014/main" id="{EB439117-D4AB-6BA9-CA28-1B91A85FAA77}"/>
              </a:ext>
            </a:extLst>
          </p:cNvPr>
          <p:cNvPicPr>
            <a:picLocks noChangeAspect="1"/>
          </p:cNvPicPr>
          <p:nvPr/>
        </p:nvPicPr>
        <p:blipFill rotWithShape="1">
          <a:blip r:embed="rId3">
            <a:alphaModFix amt="6000"/>
            <a:extLst>
              <a:ext uri="{BEBA8EAE-BF5A-486C-A8C5-ECC9F3942E4B}">
                <a14:imgProps xmlns:a14="http://schemas.microsoft.com/office/drawing/2010/main">
                  <a14:imgLayer r:embed="rId4">
                    <a14:imgEffect>
                      <a14:colorTemperature colorTemp="7035"/>
                    </a14:imgEffect>
                    <a14:imgEffect>
                      <a14:saturation sat="129000"/>
                    </a14:imgEffect>
                  </a14:imgLayer>
                </a14:imgProps>
              </a:ext>
              <a:ext uri="{28A0092B-C50C-407E-A947-70E740481C1C}">
                <a14:useLocalDpi xmlns:a14="http://schemas.microsoft.com/office/drawing/2010/main" val="0"/>
              </a:ext>
            </a:extLst>
          </a:blip>
          <a:srcRect t="13067" b="7428"/>
          <a:stretch/>
        </p:blipFill>
        <p:spPr>
          <a:xfrm>
            <a:off x="20" y="10"/>
            <a:ext cx="12191980" cy="6857990"/>
          </a:xfrm>
          <a:prstGeom prst="rect">
            <a:avLst/>
          </a:prstGeom>
        </p:spPr>
      </p:pic>
      <p:cxnSp>
        <p:nvCxnSpPr>
          <p:cNvPr id="45" name="Straight Connector 44">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711A88A-FA81-AD7A-35C4-AE18CA5385B5}"/>
              </a:ext>
            </a:extLst>
          </p:cNvPr>
          <p:cNvSpPr>
            <a:spLocks noGrp="1"/>
          </p:cNvSpPr>
          <p:nvPr>
            <p:ph type="title"/>
          </p:nvPr>
        </p:nvSpPr>
        <p:spPr>
          <a:xfrm>
            <a:off x="1097280" y="286603"/>
            <a:ext cx="10058400" cy="1450757"/>
          </a:xfrm>
        </p:spPr>
        <p:txBody>
          <a:bodyPr>
            <a:normAutofit/>
          </a:bodyPr>
          <a:lstStyle/>
          <a:p>
            <a:r>
              <a:rPr lang="en-US">
                <a:solidFill>
                  <a:schemeClr val="tx1"/>
                </a:solidFill>
              </a:rPr>
              <a:t>Scam Alert Reminder </a:t>
            </a:r>
          </a:p>
        </p:txBody>
      </p:sp>
      <p:sp>
        <p:nvSpPr>
          <p:cNvPr id="22" name="Content Placeholder 10">
            <a:extLst>
              <a:ext uri="{FF2B5EF4-FFF2-40B4-BE49-F238E27FC236}">
                <a16:creationId xmlns:a16="http://schemas.microsoft.com/office/drawing/2014/main" id="{D43C1B72-8996-DCAE-9940-BEAF04B61113}"/>
              </a:ext>
            </a:extLst>
          </p:cNvPr>
          <p:cNvSpPr>
            <a:spLocks noGrp="1"/>
          </p:cNvSpPr>
          <p:nvPr>
            <p:ph idx="1"/>
          </p:nvPr>
        </p:nvSpPr>
        <p:spPr>
          <a:xfrm>
            <a:off x="1097280" y="1845734"/>
            <a:ext cx="10058400" cy="4023360"/>
          </a:xfrm>
        </p:spPr>
        <p:txBody>
          <a:bodyPr>
            <a:normAutofit/>
          </a:bodyPr>
          <a:lstStyle/>
          <a:p>
            <a:r>
              <a:rPr lang="en-US" sz="3200" dirty="0">
                <a:solidFill>
                  <a:schemeClr val="tx1"/>
                </a:solidFill>
                <a:latin typeface="Arial" panose="020B0604020202020204" pitchFamily="34" charset="0"/>
              </a:rPr>
              <a:t>Reports of </a:t>
            </a:r>
            <a:r>
              <a:rPr lang="en-US" sz="3200" b="0" i="0" dirty="0">
                <a:solidFill>
                  <a:schemeClr val="tx1"/>
                </a:solidFill>
                <a:effectLst/>
                <a:latin typeface="Arial" panose="020B0604020202020204" pitchFamily="34" charset="0"/>
              </a:rPr>
              <a:t>spoofing and extortion scams targeting Ohio providers include:</a:t>
            </a:r>
          </a:p>
          <a:p>
            <a:pPr lvl="1">
              <a:buClr>
                <a:schemeClr val="tx1"/>
              </a:buClr>
            </a:pPr>
            <a:r>
              <a:rPr lang="en-US" sz="2800" b="0" i="0" dirty="0">
                <a:solidFill>
                  <a:schemeClr val="tx1"/>
                </a:solidFill>
                <a:effectLst/>
                <a:latin typeface="Arial" panose="020B0604020202020204" pitchFamily="34" charset="0"/>
              </a:rPr>
              <a:t>Calls from someone posing as Medical Board staff</a:t>
            </a:r>
          </a:p>
          <a:p>
            <a:pPr lvl="1">
              <a:buClr>
                <a:schemeClr val="tx1"/>
              </a:buClr>
            </a:pPr>
            <a:r>
              <a:rPr lang="en-US" sz="2800" b="0" i="0" dirty="0">
                <a:solidFill>
                  <a:schemeClr val="tx1"/>
                </a:solidFill>
                <a:effectLst/>
                <a:latin typeface="Arial" panose="020B0604020202020204" pitchFamily="34" charset="0"/>
              </a:rPr>
              <a:t>Faxes using SMBO letterhead </a:t>
            </a:r>
          </a:p>
          <a:p>
            <a:pPr lvl="1">
              <a:buClr>
                <a:schemeClr val="tx1"/>
              </a:buClr>
            </a:pPr>
            <a:r>
              <a:rPr lang="en-US" sz="2800" dirty="0">
                <a:solidFill>
                  <a:schemeClr val="tx1"/>
                </a:solidFill>
                <a:latin typeface="Arial" panose="020B0604020202020204" pitchFamily="34" charset="0"/>
              </a:rPr>
              <a:t>Claims a </a:t>
            </a:r>
            <a:r>
              <a:rPr lang="en-US" sz="2800" b="0" i="0" dirty="0">
                <a:solidFill>
                  <a:schemeClr val="tx1"/>
                </a:solidFill>
                <a:effectLst/>
                <a:latin typeface="Arial" panose="020B0604020202020204" pitchFamily="34" charset="0"/>
              </a:rPr>
              <a:t>provider is being investigated by the FBI or DEA and their license is suspended</a:t>
            </a:r>
          </a:p>
          <a:p>
            <a:pPr lvl="1">
              <a:buClr>
                <a:schemeClr val="tx1"/>
              </a:buClr>
            </a:pPr>
            <a:r>
              <a:rPr lang="en-US" sz="2800" b="0" i="0" dirty="0">
                <a:solidFill>
                  <a:schemeClr val="tx1"/>
                </a:solidFill>
                <a:effectLst/>
                <a:latin typeface="Arial" panose="020B0604020202020204" pitchFamily="34" charset="0"/>
              </a:rPr>
              <a:t>Claims a fine is owed immediately </a:t>
            </a:r>
          </a:p>
          <a:p>
            <a:endParaRPr lang="en-US" dirty="0">
              <a:solidFill>
                <a:schemeClr val="tx1"/>
              </a:solidFill>
            </a:endParaRPr>
          </a:p>
        </p:txBody>
      </p:sp>
      <p:sp>
        <p:nvSpPr>
          <p:cNvPr id="47" name="Rectangle 46">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10236081"/>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4" name="Straight Connector 43">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0E00522-BC45-33FB-B0D6-D35827FBFDB6}"/>
              </a:ext>
            </a:extLst>
          </p:cNvPr>
          <p:cNvSpPr>
            <a:spLocks noGrp="1"/>
          </p:cNvSpPr>
          <p:nvPr>
            <p:ph type="title"/>
          </p:nvPr>
        </p:nvSpPr>
        <p:spPr>
          <a:xfrm>
            <a:off x="4380588" y="965199"/>
            <a:ext cx="6766078" cy="4927601"/>
          </a:xfrm>
        </p:spPr>
        <p:txBody>
          <a:bodyPr vert="horz" lIns="91440" tIns="45720" rIns="91440" bIns="45720" rtlCol="0" anchor="ctr">
            <a:normAutofit/>
          </a:bodyPr>
          <a:lstStyle/>
          <a:p>
            <a:pPr marL="91440" marR="0" lvl="0" indent="-91440" fontAlgn="auto">
              <a:spcAft>
                <a:spcPts val="200"/>
              </a:spcAft>
              <a:tabLst/>
              <a:defRPr/>
            </a:pPr>
            <a:r>
              <a:rPr kumimoji="0" lang="en-US" sz="4000" b="0" i="0" u="none" strike="noStrike" cap="none" normalizeH="0" noProof="0" dirty="0">
                <a:ln>
                  <a:noFill/>
                </a:ln>
                <a:solidFill>
                  <a:schemeClr val="accent6"/>
                </a:solidFill>
                <a:effectLst/>
                <a:uLnTx/>
                <a:uFillTx/>
              </a:rPr>
              <a:t> Investigators </a:t>
            </a:r>
            <a:r>
              <a:rPr kumimoji="0" lang="en-US" sz="4000" b="1" i="0" u="sng" strike="noStrike" cap="none" normalizeH="0" noProof="0" dirty="0">
                <a:ln>
                  <a:noFill/>
                </a:ln>
                <a:solidFill>
                  <a:schemeClr val="accent6"/>
                </a:solidFill>
                <a:effectLst/>
                <a:uLnTx/>
                <a:uFillTx/>
              </a:rPr>
              <a:t>will not </a:t>
            </a:r>
            <a:r>
              <a:rPr kumimoji="0" lang="en-US" sz="4000" b="0" i="0" u="none" strike="noStrike" cap="none" normalizeH="0" noProof="0" dirty="0">
                <a:ln>
                  <a:noFill/>
                </a:ln>
                <a:solidFill>
                  <a:schemeClr val="accent6"/>
                </a:solidFill>
                <a:effectLst/>
                <a:uLnTx/>
                <a:uFillTx/>
              </a:rPr>
              <a:t>ask for fine payment or personal/sensitive information over the phone and </a:t>
            </a:r>
            <a:r>
              <a:rPr kumimoji="0" lang="en-US" sz="4000" b="1" u="sng" strike="noStrike" cap="none" normalizeH="0" noProof="0" dirty="0">
                <a:ln>
                  <a:noFill/>
                </a:ln>
                <a:solidFill>
                  <a:schemeClr val="accent6"/>
                </a:solidFill>
                <a:effectLst/>
                <a:uLnTx/>
                <a:uFillTx/>
              </a:rPr>
              <a:t>will never </a:t>
            </a:r>
            <a:r>
              <a:rPr kumimoji="0" lang="en-US" sz="4000" b="0" i="0" u="none" strike="noStrike" cap="none" normalizeH="0" noProof="0" dirty="0">
                <a:ln>
                  <a:noFill/>
                </a:ln>
                <a:solidFill>
                  <a:schemeClr val="accent6"/>
                </a:solidFill>
                <a:effectLst/>
                <a:uLnTx/>
                <a:uFillTx/>
              </a:rPr>
              <a:t>contact licensees via fax. </a:t>
            </a:r>
            <a:br>
              <a:rPr kumimoji="0" lang="en-US" sz="4600" b="0" i="0" u="none" strike="noStrike" cap="none" normalizeH="0" noProof="0" dirty="0">
                <a:ln>
                  <a:noFill/>
                </a:ln>
                <a:effectLst/>
                <a:uLnTx/>
                <a:uFillTx/>
              </a:rPr>
            </a:br>
            <a:endParaRPr lang="en-US" sz="4600" dirty="0"/>
          </a:p>
        </p:txBody>
      </p:sp>
      <p:sp>
        <p:nvSpPr>
          <p:cNvPr id="5" name="Text Placeholder 4">
            <a:extLst>
              <a:ext uri="{FF2B5EF4-FFF2-40B4-BE49-F238E27FC236}">
                <a16:creationId xmlns:a16="http://schemas.microsoft.com/office/drawing/2014/main" id="{76DC396F-2DA0-2D59-1365-A44E3E9267C1}"/>
              </a:ext>
            </a:extLst>
          </p:cNvPr>
          <p:cNvSpPr>
            <a:spLocks noGrp="1"/>
          </p:cNvSpPr>
          <p:nvPr>
            <p:ph type="body" idx="1"/>
          </p:nvPr>
        </p:nvSpPr>
        <p:spPr>
          <a:xfrm>
            <a:off x="471197" y="854018"/>
            <a:ext cx="3466344" cy="4927602"/>
          </a:xfrm>
        </p:spPr>
        <p:txBody>
          <a:bodyPr vert="horz" lIns="91440" tIns="45720" rIns="91440" bIns="45720" rtlCol="0" anchor="ctr">
            <a:normAutofit/>
          </a:bodyPr>
          <a:lstStyle/>
          <a:p>
            <a:pPr algn="r"/>
            <a:r>
              <a:rPr lang="en-US" sz="4400" cap="none" dirty="0"/>
              <a:t>Remember </a:t>
            </a:r>
          </a:p>
        </p:txBody>
      </p:sp>
      <p:cxnSp>
        <p:nvCxnSpPr>
          <p:cNvPr id="50" name="Straight Connector 49">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F24BCB6-18C9-105A-7DC4-2B9AD6E398C3}"/>
              </a:ext>
            </a:extLst>
          </p:cNvPr>
          <p:cNvPicPr>
            <a:picLocks noChangeAspect="1"/>
          </p:cNvPicPr>
          <p:nvPr/>
        </p:nvPicPr>
        <p:blipFill>
          <a:blip r:embed="rId3"/>
          <a:stretch>
            <a:fillRect/>
          </a:stretch>
        </p:blipFill>
        <p:spPr>
          <a:xfrm>
            <a:off x="9618767" y="151548"/>
            <a:ext cx="1617919" cy="611304"/>
          </a:xfrm>
          <a:prstGeom prst="rect">
            <a:avLst/>
          </a:prstGeom>
        </p:spPr>
      </p:pic>
    </p:spTree>
    <p:extLst>
      <p:ext uri="{BB962C8B-B14F-4D97-AF65-F5344CB8AC3E}">
        <p14:creationId xmlns:p14="http://schemas.microsoft.com/office/powerpoint/2010/main" val="1576880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descr="Yellow question mark">
            <a:extLst>
              <a:ext uri="{FF2B5EF4-FFF2-40B4-BE49-F238E27FC236}">
                <a16:creationId xmlns:a16="http://schemas.microsoft.com/office/drawing/2014/main" id="{66FCE45C-11FC-2C74-D3C7-24D103CE5F6A}"/>
              </a:ext>
            </a:extLst>
          </p:cNvPr>
          <p:cNvPicPr>
            <a:picLocks noChangeAspect="1"/>
          </p:cNvPicPr>
          <p:nvPr/>
        </p:nvPicPr>
        <p:blipFill rotWithShape="1">
          <a:blip r:embed="rId3">
            <a:alphaModFix amt="35000"/>
          </a:blip>
          <a:srcRect b="6250"/>
          <a:stretch/>
        </p:blipFill>
        <p:spPr>
          <a:xfrm>
            <a:off x="20" y="10"/>
            <a:ext cx="12191980" cy="6857990"/>
          </a:xfrm>
          <a:prstGeom prst="rect">
            <a:avLst/>
          </a:prstGeom>
        </p:spPr>
      </p:pic>
      <p:sp>
        <p:nvSpPr>
          <p:cNvPr id="2" name="Title 1">
            <a:extLst>
              <a:ext uri="{FF2B5EF4-FFF2-40B4-BE49-F238E27FC236}">
                <a16:creationId xmlns:a16="http://schemas.microsoft.com/office/drawing/2014/main" id="{44563865-86CF-0CC0-FBE5-ADE0357EA0A1}"/>
              </a:ext>
            </a:extLst>
          </p:cNvPr>
          <p:cNvSpPr>
            <a:spLocks noGrp="1"/>
          </p:cNvSpPr>
          <p:nvPr>
            <p:ph type="title"/>
          </p:nvPr>
        </p:nvSpPr>
        <p:spPr/>
        <p:txBody>
          <a:bodyPr vert="horz" lIns="91440" tIns="45720" rIns="91440" bIns="45720" rtlCol="0" anchor="b">
            <a:normAutofit/>
          </a:bodyPr>
          <a:lstStyle/>
          <a:p>
            <a:r>
              <a:rPr lang="en-US" sz="8000" dirty="0">
                <a:solidFill>
                  <a:srgbClr val="FFFFFF"/>
                </a:solidFill>
              </a:rPr>
              <a:t>Questions? </a:t>
            </a:r>
          </a:p>
        </p:txBody>
      </p:sp>
      <p:sp>
        <p:nvSpPr>
          <p:cNvPr id="4" name="Text Placeholder 3">
            <a:extLst>
              <a:ext uri="{FF2B5EF4-FFF2-40B4-BE49-F238E27FC236}">
                <a16:creationId xmlns:a16="http://schemas.microsoft.com/office/drawing/2014/main" id="{A1FD73EC-E1A9-1DBB-A721-202FC4A2F4C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814356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E696-3762-49E7-9801-E727BA8CF785}"/>
              </a:ext>
            </a:extLst>
          </p:cNvPr>
          <p:cNvSpPr>
            <a:spLocks noGrp="1"/>
          </p:cNvSpPr>
          <p:nvPr>
            <p:ph type="title"/>
          </p:nvPr>
        </p:nvSpPr>
        <p:spPr/>
        <p:txBody>
          <a:bodyPr/>
          <a:lstStyle/>
          <a:p>
            <a:r>
              <a:rPr lang="en-US" dirty="0">
                <a:solidFill>
                  <a:schemeClr val="accent6"/>
                </a:solidFill>
                <a:latin typeface="Arial" panose="020B0604020202020204" pitchFamily="34" charset="0"/>
                <a:cs typeface="Arial" panose="020B0604020202020204" pitchFamily="34" charset="0"/>
              </a:rPr>
              <a:t>The Board  </a:t>
            </a:r>
          </a:p>
        </p:txBody>
      </p:sp>
      <p:sp>
        <p:nvSpPr>
          <p:cNvPr id="6" name="TextBox 5">
            <a:extLst>
              <a:ext uri="{FF2B5EF4-FFF2-40B4-BE49-F238E27FC236}">
                <a16:creationId xmlns:a16="http://schemas.microsoft.com/office/drawing/2014/main" id="{54AE8BEA-0906-4F8E-8F09-378AB2C8F4E1}"/>
              </a:ext>
            </a:extLst>
          </p:cNvPr>
          <p:cNvSpPr txBox="1"/>
          <p:nvPr/>
        </p:nvSpPr>
        <p:spPr>
          <a:xfrm>
            <a:off x="1082260" y="1829262"/>
            <a:ext cx="10194497"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1"/>
                </a:solidFill>
                <a:effectLst/>
                <a:uLnTx/>
                <a:uFillTx/>
                <a:latin typeface="Arial" panose="020B0604020202020204" pitchFamily="34" charset="0"/>
                <a:ea typeface="+mn-ea"/>
                <a:cs typeface="Arial" panose="020B0604020202020204" pitchFamily="34" charset="0"/>
              </a:rPr>
              <a:t>The Medical Board is the state agency charged with regulating the practice of medicine and other selected health professions.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1A1A1"/>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58F7D707-3251-456E-9D7D-BB8B24C5D96C}"/>
              </a:ext>
            </a:extLst>
          </p:cNvPr>
          <p:cNvGrpSpPr/>
          <p:nvPr/>
        </p:nvGrpSpPr>
        <p:grpSpPr>
          <a:xfrm>
            <a:off x="5156530" y="2297490"/>
            <a:ext cx="6460703" cy="3832770"/>
            <a:chOff x="4810577" y="2275367"/>
            <a:chExt cx="6389516" cy="3900327"/>
          </a:xfrm>
        </p:grpSpPr>
        <p:sp>
          <p:nvSpPr>
            <p:cNvPr id="10" name="Hexagon 9">
              <a:extLst>
                <a:ext uri="{FF2B5EF4-FFF2-40B4-BE49-F238E27FC236}">
                  <a16:creationId xmlns:a16="http://schemas.microsoft.com/office/drawing/2014/main" id="{82C1EF91-D8C0-4581-BFFE-2798D991B759}"/>
                </a:ext>
              </a:extLst>
            </p:cNvPr>
            <p:cNvSpPr/>
            <p:nvPr/>
          </p:nvSpPr>
          <p:spPr>
            <a:xfrm>
              <a:off x="4810577" y="3422453"/>
              <a:ext cx="1205062" cy="1034757"/>
            </a:xfrm>
            <a:prstGeom prst="hexagon">
              <a:avLst>
                <a:gd name="adj" fmla="val 25000"/>
                <a:gd name="vf" fmla="val 115470"/>
              </a:avLst>
            </a:prstGeom>
            <a:blipFill>
              <a:blip r:embed="rId3">
                <a:extLst>
                  <a:ext uri="{28A0092B-C50C-407E-A947-70E740481C1C}">
                    <a14:useLocalDpi xmlns:a14="http://schemas.microsoft.com/office/drawing/2010/main" val="0"/>
                  </a:ext>
                </a:extLst>
              </a:blip>
              <a:srcRect/>
              <a:stretch>
                <a:fillRect t="-37000" b="-37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FF5466A7-E401-4570-A299-9698744F0784}"/>
                </a:ext>
              </a:extLst>
            </p:cNvPr>
            <p:cNvSpPr/>
            <p:nvPr/>
          </p:nvSpPr>
          <p:spPr>
            <a:xfrm>
              <a:off x="6872176" y="3397366"/>
              <a:ext cx="1205062" cy="1034757"/>
            </a:xfrm>
            <a:custGeom>
              <a:avLst/>
              <a:gdLst>
                <a:gd name="connsiteX0" fmla="*/ 0 w 1205062"/>
                <a:gd name="connsiteY0" fmla="*/ 517379 h 1034757"/>
                <a:gd name="connsiteX1" fmla="*/ 258689 w 1205062"/>
                <a:gd name="connsiteY1" fmla="*/ 0 h 1034757"/>
                <a:gd name="connsiteX2" fmla="*/ 946373 w 1205062"/>
                <a:gd name="connsiteY2" fmla="*/ 0 h 1034757"/>
                <a:gd name="connsiteX3" fmla="*/ 1205062 w 1205062"/>
                <a:gd name="connsiteY3" fmla="*/ 517379 h 1034757"/>
                <a:gd name="connsiteX4" fmla="*/ 946373 w 1205062"/>
                <a:gd name="connsiteY4" fmla="*/ 1034757 h 1034757"/>
                <a:gd name="connsiteX5" fmla="*/ 258689 w 1205062"/>
                <a:gd name="connsiteY5" fmla="*/ 1034757 h 1034757"/>
                <a:gd name="connsiteX6" fmla="*/ 0 w 1205062"/>
                <a:gd name="connsiteY6" fmla="*/ 517379 h 103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5062" h="1034757">
                  <a:moveTo>
                    <a:pt x="0" y="517379"/>
                  </a:moveTo>
                  <a:lnTo>
                    <a:pt x="258689" y="0"/>
                  </a:lnTo>
                  <a:lnTo>
                    <a:pt x="946373" y="0"/>
                  </a:lnTo>
                  <a:lnTo>
                    <a:pt x="1205062" y="517379"/>
                  </a:lnTo>
                  <a:lnTo>
                    <a:pt x="946373" y="1034757"/>
                  </a:lnTo>
                  <a:lnTo>
                    <a:pt x="258689" y="1034757"/>
                  </a:lnTo>
                  <a:lnTo>
                    <a:pt x="0" y="517379"/>
                  </a:lnTo>
                  <a:close/>
                </a:path>
              </a:pathLst>
            </a:custGeom>
            <a:solidFill>
              <a:srgbClr val="B5DC1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652" tIns="217423" rIns="186652" bIns="217423"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endParaRPr kumimoji="0" lang="en-US" sz="45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4" name="Hexagon 13">
              <a:extLst>
                <a:ext uri="{FF2B5EF4-FFF2-40B4-BE49-F238E27FC236}">
                  <a16:creationId xmlns:a16="http://schemas.microsoft.com/office/drawing/2014/main" id="{2BBEAA29-0FD7-4A50-8AB3-EC3B6738F633}"/>
                </a:ext>
              </a:extLst>
            </p:cNvPr>
            <p:cNvSpPr/>
            <p:nvPr/>
          </p:nvSpPr>
          <p:spPr>
            <a:xfrm>
              <a:off x="7902349" y="3983320"/>
              <a:ext cx="1205062" cy="1034757"/>
            </a:xfrm>
            <a:prstGeom prst="hexagon">
              <a:avLst>
                <a:gd name="adj" fmla="val 25000"/>
                <a:gd name="vf" fmla="val 115470"/>
              </a:avLst>
            </a:prstGeom>
            <a: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26000" r="-26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CEB078C6-4339-4C7B-ABBB-D18FE8FE69FE}"/>
                </a:ext>
              </a:extLst>
            </p:cNvPr>
            <p:cNvSpPr/>
            <p:nvPr/>
          </p:nvSpPr>
          <p:spPr>
            <a:xfrm>
              <a:off x="5847595" y="2850665"/>
              <a:ext cx="1205062" cy="1034757"/>
            </a:xfrm>
            <a:custGeom>
              <a:avLst/>
              <a:gdLst>
                <a:gd name="connsiteX0" fmla="*/ 0 w 1205062"/>
                <a:gd name="connsiteY0" fmla="*/ 517379 h 1034757"/>
                <a:gd name="connsiteX1" fmla="*/ 258689 w 1205062"/>
                <a:gd name="connsiteY1" fmla="*/ 0 h 1034757"/>
                <a:gd name="connsiteX2" fmla="*/ 946373 w 1205062"/>
                <a:gd name="connsiteY2" fmla="*/ 0 h 1034757"/>
                <a:gd name="connsiteX3" fmla="*/ 1205062 w 1205062"/>
                <a:gd name="connsiteY3" fmla="*/ 517379 h 1034757"/>
                <a:gd name="connsiteX4" fmla="*/ 946373 w 1205062"/>
                <a:gd name="connsiteY4" fmla="*/ 1034757 h 1034757"/>
                <a:gd name="connsiteX5" fmla="*/ 258689 w 1205062"/>
                <a:gd name="connsiteY5" fmla="*/ 1034757 h 1034757"/>
                <a:gd name="connsiteX6" fmla="*/ 0 w 1205062"/>
                <a:gd name="connsiteY6" fmla="*/ 517379 h 103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5062" h="1034757">
                  <a:moveTo>
                    <a:pt x="0" y="517379"/>
                  </a:moveTo>
                  <a:lnTo>
                    <a:pt x="258689" y="0"/>
                  </a:lnTo>
                  <a:lnTo>
                    <a:pt x="946373" y="0"/>
                  </a:lnTo>
                  <a:lnTo>
                    <a:pt x="1205062" y="517379"/>
                  </a:lnTo>
                  <a:lnTo>
                    <a:pt x="946373" y="1034757"/>
                  </a:lnTo>
                  <a:lnTo>
                    <a:pt x="258689" y="1034757"/>
                  </a:lnTo>
                  <a:lnTo>
                    <a:pt x="0" y="517379"/>
                  </a:lnTo>
                  <a:close/>
                </a:path>
              </a:pathLst>
            </a:custGeom>
            <a:solidFill>
              <a:srgbClr val="73A5CC"/>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652" tIns="217423" rIns="186652" bIns="217423"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endParaRPr kumimoji="0" lang="en-US" sz="45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8" name="Hexagon 17">
              <a:extLst>
                <a:ext uri="{FF2B5EF4-FFF2-40B4-BE49-F238E27FC236}">
                  <a16:creationId xmlns:a16="http://schemas.microsoft.com/office/drawing/2014/main" id="{B5403956-B326-4645-8A85-039C687582BE}"/>
                </a:ext>
              </a:extLst>
            </p:cNvPr>
            <p:cNvSpPr/>
            <p:nvPr/>
          </p:nvSpPr>
          <p:spPr>
            <a:xfrm>
              <a:off x="6884614" y="2275367"/>
              <a:ext cx="1205062" cy="1034757"/>
            </a:xfrm>
            <a:prstGeom prst="hexagon">
              <a:avLst>
                <a:gd name="adj" fmla="val 25000"/>
                <a:gd name="vf" fmla="val 115470"/>
              </a:avLst>
            </a:prstGeom>
            <a: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14000" r="-14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Hexagon 21">
              <a:extLst>
                <a:ext uri="{FF2B5EF4-FFF2-40B4-BE49-F238E27FC236}">
                  <a16:creationId xmlns:a16="http://schemas.microsoft.com/office/drawing/2014/main" id="{F342195C-7365-4FCC-9A44-5EA32D7EF29A}"/>
                </a:ext>
              </a:extLst>
            </p:cNvPr>
            <p:cNvSpPr/>
            <p:nvPr/>
          </p:nvSpPr>
          <p:spPr>
            <a:xfrm>
              <a:off x="9937162" y="5140936"/>
              <a:ext cx="1205062" cy="1034757"/>
            </a:xfrm>
            <a:prstGeom prst="hexagon">
              <a:avLst>
                <a:gd name="adj" fmla="val 25000"/>
                <a:gd name="vf" fmla="val 115470"/>
              </a:avLst>
            </a:prstGeom>
            <a:blipFill>
              <a:blip r:embed="rId8">
                <a:extLst>
                  <a:ext uri="{28A0092B-C50C-407E-A947-70E740481C1C}">
                    <a14:useLocalDpi xmlns:a14="http://schemas.microsoft.com/office/drawing/2010/main" val="0"/>
                  </a:ext>
                </a:extLst>
              </a:blip>
              <a:srcRect/>
              <a:stretch>
                <a:fillRect l="-14000" r="-14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Hexagon 25">
              <a:extLst>
                <a:ext uri="{FF2B5EF4-FFF2-40B4-BE49-F238E27FC236}">
                  <a16:creationId xmlns:a16="http://schemas.microsoft.com/office/drawing/2014/main" id="{CAAF2A56-DABF-453A-AB1A-C8A2E5B0DDB7}"/>
                </a:ext>
              </a:extLst>
            </p:cNvPr>
            <p:cNvSpPr/>
            <p:nvPr/>
          </p:nvSpPr>
          <p:spPr>
            <a:xfrm>
              <a:off x="9995031" y="2863536"/>
              <a:ext cx="1205062" cy="1034757"/>
            </a:xfrm>
            <a:prstGeom prst="hexagon">
              <a:avLst>
                <a:gd name="adj" fmla="val 25000"/>
                <a:gd name="vf" fmla="val 115470"/>
              </a:avLst>
            </a:prstGeom>
            <a:blipFill>
              <a:blip r:embed="rId9">
                <a:extLst>
                  <a:ext uri="{28A0092B-C50C-407E-A947-70E740481C1C}">
                    <a14:useLocalDpi xmlns:a14="http://schemas.microsoft.com/office/drawing/2010/main" val="0"/>
                  </a:ext>
                </a:extLst>
              </a:blip>
              <a:srcRect/>
              <a:stretch>
                <a:fillRect l="-4000" r="-4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Freeform: Shape 27">
              <a:extLst>
                <a:ext uri="{FF2B5EF4-FFF2-40B4-BE49-F238E27FC236}">
                  <a16:creationId xmlns:a16="http://schemas.microsoft.com/office/drawing/2014/main" id="{3BDEA940-601A-4C6A-811A-F3B97EC7B5B7}"/>
                </a:ext>
              </a:extLst>
            </p:cNvPr>
            <p:cNvSpPr/>
            <p:nvPr/>
          </p:nvSpPr>
          <p:spPr>
            <a:xfrm>
              <a:off x="8937199" y="3380914"/>
              <a:ext cx="1205062" cy="1034757"/>
            </a:xfrm>
            <a:custGeom>
              <a:avLst/>
              <a:gdLst>
                <a:gd name="connsiteX0" fmla="*/ 0 w 1205062"/>
                <a:gd name="connsiteY0" fmla="*/ 517379 h 1034757"/>
                <a:gd name="connsiteX1" fmla="*/ 258689 w 1205062"/>
                <a:gd name="connsiteY1" fmla="*/ 0 h 1034757"/>
                <a:gd name="connsiteX2" fmla="*/ 946373 w 1205062"/>
                <a:gd name="connsiteY2" fmla="*/ 0 h 1034757"/>
                <a:gd name="connsiteX3" fmla="*/ 1205062 w 1205062"/>
                <a:gd name="connsiteY3" fmla="*/ 517379 h 1034757"/>
                <a:gd name="connsiteX4" fmla="*/ 946373 w 1205062"/>
                <a:gd name="connsiteY4" fmla="*/ 1034757 h 1034757"/>
                <a:gd name="connsiteX5" fmla="*/ 258689 w 1205062"/>
                <a:gd name="connsiteY5" fmla="*/ 1034757 h 1034757"/>
                <a:gd name="connsiteX6" fmla="*/ 0 w 1205062"/>
                <a:gd name="connsiteY6" fmla="*/ 517379 h 103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5062" h="1034757">
                  <a:moveTo>
                    <a:pt x="0" y="517379"/>
                  </a:moveTo>
                  <a:lnTo>
                    <a:pt x="258689" y="0"/>
                  </a:lnTo>
                  <a:lnTo>
                    <a:pt x="946373" y="0"/>
                  </a:lnTo>
                  <a:lnTo>
                    <a:pt x="1205062" y="517379"/>
                  </a:lnTo>
                  <a:lnTo>
                    <a:pt x="946373" y="1034757"/>
                  </a:lnTo>
                  <a:lnTo>
                    <a:pt x="258689" y="1034757"/>
                  </a:lnTo>
                  <a:lnTo>
                    <a:pt x="0" y="517379"/>
                  </a:lnTo>
                  <a:close/>
                </a:path>
              </a:pathLst>
            </a:custGeom>
            <a:solidFill>
              <a:srgbClr val="700017"/>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652" tIns="217423" rIns="186652" bIns="217423"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endParaRPr kumimoji="0" lang="en-US" sz="45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0B289F11-A5BB-4A2B-B78B-4F6E93F8BE13}"/>
                </a:ext>
              </a:extLst>
            </p:cNvPr>
            <p:cNvSpPr/>
            <p:nvPr/>
          </p:nvSpPr>
          <p:spPr>
            <a:xfrm>
              <a:off x="6860847" y="4513308"/>
              <a:ext cx="1205062" cy="1034757"/>
            </a:xfrm>
            <a:custGeom>
              <a:avLst/>
              <a:gdLst>
                <a:gd name="connsiteX0" fmla="*/ 0 w 1205062"/>
                <a:gd name="connsiteY0" fmla="*/ 517379 h 1034757"/>
                <a:gd name="connsiteX1" fmla="*/ 258689 w 1205062"/>
                <a:gd name="connsiteY1" fmla="*/ 0 h 1034757"/>
                <a:gd name="connsiteX2" fmla="*/ 946373 w 1205062"/>
                <a:gd name="connsiteY2" fmla="*/ 0 h 1034757"/>
                <a:gd name="connsiteX3" fmla="*/ 1205062 w 1205062"/>
                <a:gd name="connsiteY3" fmla="*/ 517379 h 1034757"/>
                <a:gd name="connsiteX4" fmla="*/ 946373 w 1205062"/>
                <a:gd name="connsiteY4" fmla="*/ 1034757 h 1034757"/>
                <a:gd name="connsiteX5" fmla="*/ 258689 w 1205062"/>
                <a:gd name="connsiteY5" fmla="*/ 1034757 h 1034757"/>
                <a:gd name="connsiteX6" fmla="*/ 0 w 1205062"/>
                <a:gd name="connsiteY6" fmla="*/ 517379 h 103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5062" h="1034757">
                  <a:moveTo>
                    <a:pt x="0" y="517379"/>
                  </a:moveTo>
                  <a:lnTo>
                    <a:pt x="258689" y="0"/>
                  </a:lnTo>
                  <a:lnTo>
                    <a:pt x="946373" y="0"/>
                  </a:lnTo>
                  <a:lnTo>
                    <a:pt x="1205062" y="517379"/>
                  </a:lnTo>
                  <a:lnTo>
                    <a:pt x="946373" y="1034757"/>
                  </a:lnTo>
                  <a:lnTo>
                    <a:pt x="258689" y="1034757"/>
                  </a:lnTo>
                  <a:lnTo>
                    <a:pt x="0" y="517379"/>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652" tIns="217423" rIns="186652" bIns="217423"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endParaRPr kumimoji="0" lang="en-US" sz="45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34" name="Hexagon 33">
              <a:extLst>
                <a:ext uri="{FF2B5EF4-FFF2-40B4-BE49-F238E27FC236}">
                  <a16:creationId xmlns:a16="http://schemas.microsoft.com/office/drawing/2014/main" id="{5514197E-E76A-4DDF-A1CB-7D7A39367398}"/>
                </a:ext>
              </a:extLst>
            </p:cNvPr>
            <p:cNvSpPr/>
            <p:nvPr/>
          </p:nvSpPr>
          <p:spPr>
            <a:xfrm>
              <a:off x="5846957" y="5140937"/>
              <a:ext cx="1205062" cy="1034757"/>
            </a:xfrm>
            <a:prstGeom prst="hexagon">
              <a:avLst>
                <a:gd name="adj" fmla="val 25000"/>
                <a:gd name="vf" fmla="val 115470"/>
              </a:avLst>
            </a:prstGeom>
            <a:blipFill>
              <a:blip r:embed="rId10"/>
              <a:srcRect/>
              <a:stretch>
                <a:fillRect t="-23000" b="-23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36" name="Freeform: Shape 35">
            <a:extLst>
              <a:ext uri="{FF2B5EF4-FFF2-40B4-BE49-F238E27FC236}">
                <a16:creationId xmlns:a16="http://schemas.microsoft.com/office/drawing/2014/main" id="{F0716D5E-B035-428C-BECC-6728778E8805}"/>
              </a:ext>
            </a:extLst>
          </p:cNvPr>
          <p:cNvSpPr/>
          <p:nvPr/>
        </p:nvSpPr>
        <p:spPr>
          <a:xfrm>
            <a:off x="9468453" y="4559201"/>
            <a:ext cx="1205062" cy="1034757"/>
          </a:xfrm>
          <a:custGeom>
            <a:avLst/>
            <a:gdLst>
              <a:gd name="connsiteX0" fmla="*/ 0 w 1205062"/>
              <a:gd name="connsiteY0" fmla="*/ 517379 h 1034757"/>
              <a:gd name="connsiteX1" fmla="*/ 258689 w 1205062"/>
              <a:gd name="connsiteY1" fmla="*/ 0 h 1034757"/>
              <a:gd name="connsiteX2" fmla="*/ 946373 w 1205062"/>
              <a:gd name="connsiteY2" fmla="*/ 0 h 1034757"/>
              <a:gd name="connsiteX3" fmla="*/ 1205062 w 1205062"/>
              <a:gd name="connsiteY3" fmla="*/ 517379 h 1034757"/>
              <a:gd name="connsiteX4" fmla="*/ 946373 w 1205062"/>
              <a:gd name="connsiteY4" fmla="*/ 1034757 h 1034757"/>
              <a:gd name="connsiteX5" fmla="*/ 258689 w 1205062"/>
              <a:gd name="connsiteY5" fmla="*/ 1034757 h 1034757"/>
              <a:gd name="connsiteX6" fmla="*/ 0 w 1205062"/>
              <a:gd name="connsiteY6" fmla="*/ 517379 h 103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5062" h="1034757">
                <a:moveTo>
                  <a:pt x="0" y="517379"/>
                </a:moveTo>
                <a:lnTo>
                  <a:pt x="258689" y="0"/>
                </a:lnTo>
                <a:lnTo>
                  <a:pt x="946373" y="0"/>
                </a:lnTo>
                <a:lnTo>
                  <a:pt x="1205062" y="517379"/>
                </a:lnTo>
                <a:lnTo>
                  <a:pt x="946373" y="1034757"/>
                </a:lnTo>
                <a:lnTo>
                  <a:pt x="258689" y="1034757"/>
                </a:lnTo>
                <a:lnTo>
                  <a:pt x="0" y="517379"/>
                </a:lnTo>
                <a:close/>
              </a:path>
            </a:pathLst>
          </a:custGeom>
          <a:solidFill>
            <a:srgbClr val="FFBE0E"/>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652" tIns="217423" rIns="186652" bIns="217423" numCol="1" spcCol="1270" anchor="ctr" anchorCtr="0">
            <a:noAutofit/>
          </a:bodyPr>
          <a:lstStyle/>
          <a:p>
            <a:pPr marL="0" marR="0" lvl="0" indent="0" algn="ctr" defTabSz="2000250" rtl="0" eaLnBrk="1" fontAlgn="auto" latinLnBrk="0" hangingPunct="1">
              <a:lnSpc>
                <a:spcPct val="90000"/>
              </a:lnSpc>
              <a:spcBef>
                <a:spcPct val="0"/>
              </a:spcBef>
              <a:spcAft>
                <a:spcPct val="35000"/>
              </a:spcAft>
              <a:buClrTx/>
              <a:buSzTx/>
              <a:buFontTx/>
              <a:buNone/>
              <a:tabLst/>
              <a:defRPr/>
            </a:pPr>
            <a:endParaRPr kumimoji="0" lang="en-US" sz="45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3B31308F-3CB0-4BB7-B8CB-6AEA5F63C891}"/>
              </a:ext>
            </a:extLst>
          </p:cNvPr>
          <p:cNvSpPr/>
          <p:nvPr/>
        </p:nvSpPr>
        <p:spPr>
          <a:xfrm>
            <a:off x="1092916" y="2805907"/>
            <a:ext cx="4195735" cy="34778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1"/>
                </a:solidFill>
                <a:effectLst/>
                <a:uLnTx/>
                <a:uFillTx/>
                <a:latin typeface="Arial" panose="020B0604020202020204" pitchFamily="34" charset="0"/>
                <a:ea typeface="+mn-ea"/>
                <a:cs typeface="Arial" panose="020B0604020202020204" pitchFamily="34" charset="0"/>
              </a:rPr>
              <a:t>12 members appointed by the governor to 5-year terms:</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25051"/>
                </a:solidFill>
                <a:effectLst/>
                <a:uLnTx/>
                <a:uFillTx/>
                <a:latin typeface="Arial" panose="020B0604020202020204" pitchFamily="34" charset="0"/>
                <a:ea typeface="+mn-ea"/>
                <a:cs typeface="Arial" panose="020B0604020202020204" pitchFamily="34" charset="0"/>
              </a:rPr>
              <a:t> 9 doctors: 7 MDs, 1 DO, and 1 DPM</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525051"/>
                </a:solidFill>
                <a:effectLst/>
                <a:uLnTx/>
                <a:uFillTx/>
                <a:latin typeface="Arial" panose="020B0604020202020204" pitchFamily="34" charset="0"/>
                <a:ea typeface="+mn-ea"/>
                <a:cs typeface="Arial" panose="020B0604020202020204" pitchFamily="34" charset="0"/>
              </a:rPr>
              <a:t> 3 consumer members  </a:t>
            </a:r>
          </a:p>
          <a:p>
            <a:pPr marL="201168" marR="0" lvl="1"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25051"/>
              </a:solidFill>
              <a:effectLst/>
              <a:uLnTx/>
              <a:uFillTx/>
              <a:latin typeface="Arial" panose="020B0604020202020204" pitchFamily="34" charset="0"/>
              <a:ea typeface="+mn-ea"/>
              <a:cs typeface="Arial" panose="020B0604020202020204" pitchFamily="34" charset="0"/>
            </a:endParaRPr>
          </a:p>
          <a:p>
            <a:pPr marL="201168"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1"/>
                </a:solidFill>
                <a:effectLst/>
                <a:uLnTx/>
                <a:uFillTx/>
                <a:latin typeface="Arial" panose="020B0604020202020204" pitchFamily="34" charset="0"/>
                <a:ea typeface="+mn-ea"/>
                <a:cs typeface="Arial" panose="020B0604020202020204" pitchFamily="34" charset="0"/>
              </a:rPr>
              <a:t>The board meets the second Wednesday of each month in the Rhodes Tower and livestreams the meetings on its YouTube channel.</a:t>
            </a:r>
          </a:p>
        </p:txBody>
      </p:sp>
      <p:pic>
        <p:nvPicPr>
          <p:cNvPr id="19" name="Picture 18">
            <a:extLst>
              <a:ext uri="{FF2B5EF4-FFF2-40B4-BE49-F238E27FC236}">
                <a16:creationId xmlns:a16="http://schemas.microsoft.com/office/drawing/2014/main" id="{CD4921DB-AEA1-4773-A251-2D72E2C5446D}"/>
              </a:ext>
            </a:extLst>
          </p:cNvPr>
          <p:cNvPicPr>
            <a:picLocks noChangeAspect="1"/>
          </p:cNvPicPr>
          <p:nvPr/>
        </p:nvPicPr>
        <p:blipFill>
          <a:blip r:embed="rId11"/>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642742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ethoscope">
            <a:extLst>
              <a:ext uri="{FF2B5EF4-FFF2-40B4-BE49-F238E27FC236}">
                <a16:creationId xmlns:a16="http://schemas.microsoft.com/office/drawing/2014/main" id="{A2EA597A-B032-4D8B-8B51-81DD8B187B16}"/>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t="15730"/>
          <a:stretch/>
        </p:blipFill>
        <p:spPr>
          <a:xfrm>
            <a:off x="20" y="-714429"/>
            <a:ext cx="12191980" cy="6857990"/>
          </a:xfrm>
          <a:prstGeom prst="rect">
            <a:avLst/>
          </a:prstGeom>
        </p:spPr>
      </p:pic>
      <p:sp>
        <p:nvSpPr>
          <p:cNvPr id="2" name="Title 1">
            <a:extLst>
              <a:ext uri="{FF2B5EF4-FFF2-40B4-BE49-F238E27FC236}">
                <a16:creationId xmlns:a16="http://schemas.microsoft.com/office/drawing/2014/main" id="{CCF52BB9-C0B6-408F-8482-33547C6D3C27}"/>
              </a:ext>
            </a:extLst>
          </p:cNvPr>
          <p:cNvSpPr>
            <a:spLocks noGrp="1"/>
          </p:cNvSpPr>
          <p:nvPr>
            <p:ph type="title" idx="4294967295"/>
          </p:nvPr>
        </p:nvSpPr>
        <p:spPr>
          <a:xfrm>
            <a:off x="2133600" y="287338"/>
            <a:ext cx="10058400" cy="1449387"/>
          </a:xfrm>
        </p:spPr>
        <p:txBody>
          <a:bodyPr vert="horz" lIns="91440" tIns="45720" rIns="91440" bIns="45720" rtlCol="0" anchor="b">
            <a:normAutofit/>
          </a:bodyPr>
          <a:lstStyle/>
          <a:p>
            <a:br>
              <a:rPr lang="en-US" sz="3400" kern="1200" spc="-50" baseline="0" dirty="0">
                <a:solidFill>
                  <a:schemeClr val="tx1"/>
                </a:solidFill>
                <a:latin typeface="+mj-lt"/>
                <a:ea typeface="+mj-ea"/>
                <a:cs typeface="+mj-cs"/>
              </a:rPr>
            </a:br>
            <a:endParaRPr lang="en-US" sz="3400" kern="1200" spc="-50" baseline="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FE71A86C-F70A-45E1-A628-26A7F7164AA1}"/>
              </a:ext>
            </a:extLst>
          </p:cNvPr>
          <p:cNvSpPr txBox="1"/>
          <p:nvPr/>
        </p:nvSpPr>
        <p:spPr>
          <a:xfrm>
            <a:off x="897862" y="173998"/>
            <a:ext cx="11294118" cy="6084506"/>
          </a:xfrm>
          <a:prstGeom prst="rect">
            <a:avLst/>
          </a:prstGeom>
        </p:spPr>
        <p:txBody>
          <a:bodyPr vert="horz" lIns="0" tIns="45720" rIns="0" bIns="45720" rtlCol="0">
            <a:normAutofit/>
          </a:bodyPr>
          <a:lstStyle/>
          <a:p>
            <a:pPr marL="0" marR="0" lvl="0" indent="0" defTabSz="914400" fontAlgn="auto">
              <a:lnSpc>
                <a:spcPct val="90000"/>
              </a:lnSpc>
              <a:spcBef>
                <a:spcPts val="0"/>
              </a:spcBef>
              <a:spcAft>
                <a:spcPts val="0"/>
              </a:spcAft>
              <a:buClr>
                <a:schemeClr val="accent1"/>
              </a:buClr>
              <a:buSzTx/>
              <a:buFont typeface="Calibri" panose="020F0502020204030204" pitchFamily="34" charset="0"/>
              <a:buNone/>
              <a:tabLst/>
              <a:defRPr/>
            </a:pPr>
            <a:endParaRPr kumimoji="0" lang="en-US" b="1" i="0" u="none" strike="noStrike" cap="none" spc="0" normalizeH="0" baseline="0" noProof="0" dirty="0">
              <a:ln>
                <a:noFill/>
              </a:ln>
              <a:effectLst/>
              <a:uLnTx/>
              <a:uFillTx/>
            </a:endParaRPr>
          </a:p>
          <a:p>
            <a:pPr marL="0" marR="0" lvl="0" indent="0" algn="ctr" defTabSz="914400" fontAlgn="auto">
              <a:lnSpc>
                <a:spcPct val="90000"/>
              </a:lnSpc>
              <a:spcBef>
                <a:spcPts val="0"/>
              </a:spcBef>
              <a:spcAft>
                <a:spcPts val="0"/>
              </a:spcAft>
              <a:buClr>
                <a:schemeClr val="accent1"/>
              </a:buClr>
              <a:buSzTx/>
              <a:buFont typeface="Calibri" panose="020F0502020204030204" pitchFamily="34" charset="0"/>
              <a:buNone/>
              <a:tabLst/>
              <a:defRPr/>
            </a:pPr>
            <a:endParaRPr lang="en-US" sz="4600" dirty="0"/>
          </a:p>
          <a:p>
            <a:pPr marL="0" marR="0" lvl="0" indent="0" defTabSz="914400" fontAlgn="auto">
              <a:lnSpc>
                <a:spcPct val="90000"/>
              </a:lnSpc>
              <a:spcBef>
                <a:spcPts val="0"/>
              </a:spcBef>
              <a:spcAft>
                <a:spcPts val="0"/>
              </a:spcAft>
              <a:buClr>
                <a:schemeClr val="accent1"/>
              </a:buClr>
              <a:buSzTx/>
              <a:buFont typeface="Calibri" panose="020F0502020204030204" pitchFamily="34" charset="0"/>
              <a:buNone/>
              <a:tabLst/>
              <a:defRPr/>
            </a:pPr>
            <a:r>
              <a:rPr kumimoji="0" lang="en-US" sz="5700" b="1" i="0" u="none" strike="noStrike" cap="none" spc="0" normalizeH="0" baseline="0" noProof="0" dirty="0">
                <a:ln>
                  <a:noFill/>
                </a:ln>
                <a:solidFill>
                  <a:schemeClr val="accent6"/>
                </a:solidFill>
                <a:effectLst/>
                <a:uLnTx/>
                <a:uFillTx/>
              </a:rPr>
              <a:t>Bruce Saferin, DPM</a:t>
            </a:r>
          </a:p>
          <a:p>
            <a:pPr marL="0" marR="0" lvl="0" indent="0" defTabSz="914400" fontAlgn="auto">
              <a:lnSpc>
                <a:spcPct val="90000"/>
              </a:lnSpc>
              <a:spcBef>
                <a:spcPts val="0"/>
              </a:spcBef>
              <a:spcAft>
                <a:spcPts val="0"/>
              </a:spcAft>
              <a:buClr>
                <a:schemeClr val="accent1"/>
              </a:buClr>
              <a:buSzTx/>
              <a:buFont typeface="Calibri" panose="020F0502020204030204" pitchFamily="34" charset="0"/>
              <a:buNone/>
              <a:tabLst/>
              <a:defRPr/>
            </a:pPr>
            <a:r>
              <a:rPr kumimoji="0" lang="en-US" sz="3300" i="0" u="none" strike="noStrike" cap="none" spc="0" normalizeH="0" baseline="0" noProof="0" dirty="0">
                <a:ln>
                  <a:noFill/>
                </a:ln>
                <a:solidFill>
                  <a:schemeClr val="accent6"/>
                </a:solidFill>
                <a:effectLst/>
                <a:uLnTx/>
                <a:uFillTx/>
              </a:rPr>
              <a:t>Supervising Member</a:t>
            </a:r>
          </a:p>
          <a:p>
            <a:pPr marL="0" marR="0" lvl="0" indent="0" defTabSz="914400" fontAlgn="auto">
              <a:lnSpc>
                <a:spcPct val="90000"/>
              </a:lnSpc>
              <a:spcBef>
                <a:spcPts val="0"/>
              </a:spcBef>
              <a:spcAft>
                <a:spcPts val="0"/>
              </a:spcAft>
              <a:buClr>
                <a:schemeClr val="accent1"/>
              </a:buClr>
              <a:buSzTx/>
              <a:buFont typeface="Calibri" panose="020F0502020204030204" pitchFamily="34" charset="0"/>
              <a:buNone/>
              <a:tabLst/>
              <a:defRPr/>
            </a:pPr>
            <a:endParaRPr lang="en-US" sz="3300" b="1" dirty="0">
              <a:solidFill>
                <a:schemeClr val="accent6"/>
              </a:solidFill>
            </a:endParaRPr>
          </a:p>
          <a:p>
            <a:pPr marL="0" marR="0" lvl="0" indent="0" defTabSz="914400" fontAlgn="auto">
              <a:lnSpc>
                <a:spcPct val="90000"/>
              </a:lnSpc>
              <a:spcBef>
                <a:spcPts val="0"/>
              </a:spcBef>
              <a:spcAft>
                <a:spcPts val="0"/>
              </a:spcAft>
              <a:buClr>
                <a:schemeClr val="accent1"/>
              </a:buClr>
              <a:buSzTx/>
              <a:buFont typeface="Calibri" panose="020F0502020204030204" pitchFamily="34" charset="0"/>
              <a:buNone/>
              <a:tabLst/>
              <a:defRPr/>
            </a:pPr>
            <a:r>
              <a:rPr kumimoji="0" lang="en-US" sz="3300" i="0" u="none" strike="noStrike" cap="none" spc="0" normalizeH="0" baseline="0" noProof="0" dirty="0">
                <a:ln>
                  <a:noFill/>
                </a:ln>
                <a:solidFill>
                  <a:schemeClr val="accent6"/>
                </a:solidFill>
                <a:effectLst/>
                <a:uLnTx/>
                <a:uFillTx/>
              </a:rPr>
              <a:t>State Medical Board of Ohio</a:t>
            </a:r>
          </a:p>
          <a:p>
            <a:pPr marL="0" marR="0" lvl="0" indent="0" defTabSz="914400" fontAlgn="auto">
              <a:lnSpc>
                <a:spcPct val="90000"/>
              </a:lnSpc>
              <a:spcBef>
                <a:spcPct val="20000"/>
              </a:spcBef>
              <a:spcAft>
                <a:spcPts val="0"/>
              </a:spcAft>
              <a:buClr>
                <a:schemeClr val="accent1"/>
              </a:buClr>
              <a:buSzTx/>
              <a:buFont typeface="Calibri" panose="020F0502020204030204" pitchFamily="34" charset="0"/>
              <a:buNone/>
              <a:tabLst/>
              <a:defRPr/>
            </a:pPr>
            <a:r>
              <a:rPr kumimoji="0" lang="en-US" sz="3300" b="0" i="0" u="none" strike="noStrike" cap="none" spc="0" normalizeH="0" baseline="0" noProof="0" dirty="0">
                <a:ln>
                  <a:noFill/>
                </a:ln>
                <a:solidFill>
                  <a:schemeClr val="accent6"/>
                </a:solidFill>
                <a:effectLst/>
                <a:uLnTx/>
                <a:uFillTx/>
              </a:rPr>
              <a:t>30 E .Broad St. 3</a:t>
            </a:r>
            <a:r>
              <a:rPr kumimoji="0" lang="en-US" sz="3300" b="0" i="0" u="none" strike="noStrike" cap="none" spc="0" normalizeH="0" baseline="30000" noProof="0" dirty="0">
                <a:ln>
                  <a:noFill/>
                </a:ln>
                <a:solidFill>
                  <a:schemeClr val="accent6"/>
                </a:solidFill>
                <a:effectLst/>
                <a:uLnTx/>
                <a:uFillTx/>
              </a:rPr>
              <a:t>rd</a:t>
            </a:r>
            <a:r>
              <a:rPr kumimoji="0" lang="en-US" sz="3300" b="0" i="0" u="none" strike="noStrike" cap="none" spc="0" normalizeH="0" baseline="0" noProof="0" dirty="0">
                <a:ln>
                  <a:noFill/>
                </a:ln>
                <a:solidFill>
                  <a:schemeClr val="accent6"/>
                </a:solidFill>
                <a:effectLst/>
                <a:uLnTx/>
                <a:uFillTx/>
              </a:rPr>
              <a:t> Floor</a:t>
            </a:r>
          </a:p>
          <a:p>
            <a:pPr marL="0" marR="0" lvl="0" indent="0" defTabSz="914400" fontAlgn="auto">
              <a:lnSpc>
                <a:spcPct val="90000"/>
              </a:lnSpc>
              <a:spcBef>
                <a:spcPct val="20000"/>
              </a:spcBef>
              <a:spcAft>
                <a:spcPts val="0"/>
              </a:spcAft>
              <a:buClr>
                <a:schemeClr val="accent1"/>
              </a:buClr>
              <a:buSzTx/>
              <a:buFont typeface="Calibri" panose="020F0502020204030204" pitchFamily="34" charset="0"/>
              <a:buNone/>
              <a:tabLst/>
              <a:defRPr/>
            </a:pPr>
            <a:r>
              <a:rPr kumimoji="0" lang="en-US" sz="3300" b="0" i="0" u="none" strike="noStrike" cap="none" spc="0" normalizeH="0" baseline="0" noProof="0" dirty="0">
                <a:ln>
                  <a:noFill/>
                </a:ln>
                <a:solidFill>
                  <a:schemeClr val="accent6"/>
                </a:solidFill>
                <a:effectLst/>
                <a:uLnTx/>
                <a:uFillTx/>
              </a:rPr>
              <a:t>Columbus, OH  43215</a:t>
            </a:r>
          </a:p>
          <a:p>
            <a:pPr marL="0" marR="0" lvl="0" indent="0" defTabSz="914400" fontAlgn="auto">
              <a:lnSpc>
                <a:spcPct val="90000"/>
              </a:lnSpc>
              <a:spcBef>
                <a:spcPct val="20000"/>
              </a:spcBef>
              <a:spcAft>
                <a:spcPts val="0"/>
              </a:spcAft>
              <a:buClr>
                <a:schemeClr val="accent1"/>
              </a:buClr>
              <a:buSzTx/>
              <a:buFont typeface="Calibri" panose="020F0502020204030204" pitchFamily="34" charset="0"/>
              <a:buNone/>
              <a:tabLst/>
              <a:defRPr/>
            </a:pPr>
            <a:r>
              <a:rPr lang="en-US" sz="3300" dirty="0">
                <a:solidFill>
                  <a:schemeClr val="accent6"/>
                </a:solidFill>
              </a:rPr>
              <a:t>contact@med.ohio.gov</a:t>
            </a:r>
          </a:p>
          <a:p>
            <a:pPr marL="0" marR="0" lvl="0" indent="0" defTabSz="914400" fontAlgn="auto">
              <a:lnSpc>
                <a:spcPct val="90000"/>
              </a:lnSpc>
              <a:spcBef>
                <a:spcPct val="20000"/>
              </a:spcBef>
              <a:spcAft>
                <a:spcPts val="0"/>
              </a:spcAft>
              <a:buClr>
                <a:schemeClr val="accent1"/>
              </a:buClr>
              <a:buSzTx/>
              <a:buFont typeface="Calibri" panose="020F0502020204030204" pitchFamily="34" charset="0"/>
              <a:buNone/>
              <a:tabLst/>
              <a:defRPr/>
            </a:pPr>
            <a:r>
              <a:rPr kumimoji="0" lang="en-US" sz="3300" b="0" i="0" u="none" strike="noStrike" cap="none" spc="0" normalizeH="0" baseline="0" noProof="0" dirty="0">
                <a:ln>
                  <a:noFill/>
                </a:ln>
                <a:solidFill>
                  <a:schemeClr val="accent6"/>
                </a:solidFill>
                <a:effectLst/>
                <a:uLnTx/>
                <a:uFillTx/>
              </a:rPr>
              <a:t>614-466-3934</a:t>
            </a:r>
          </a:p>
          <a:p>
            <a:pPr marL="0" marR="0" lvl="0" indent="0" defTabSz="914400" fontAlgn="auto">
              <a:lnSpc>
                <a:spcPct val="90000"/>
              </a:lnSpc>
              <a:spcBef>
                <a:spcPts val="0"/>
              </a:spcBef>
              <a:spcAft>
                <a:spcPts val="0"/>
              </a:spcAft>
              <a:buClr>
                <a:schemeClr val="accent1"/>
              </a:buClr>
              <a:buSzTx/>
              <a:buFont typeface="Calibri" panose="020F0502020204030204" pitchFamily="34" charset="0"/>
              <a:buNone/>
              <a:tabLst/>
              <a:defRPr/>
            </a:pPr>
            <a:endParaRPr lang="en-US" sz="3300" b="1" dirty="0">
              <a:solidFill>
                <a:schemeClr val="accent6"/>
              </a:solidFill>
            </a:endParaRPr>
          </a:p>
          <a:p>
            <a:pPr marL="0" marR="0" lvl="0" indent="0" defTabSz="914400" fontAlgn="auto">
              <a:lnSpc>
                <a:spcPct val="90000"/>
              </a:lnSpc>
              <a:spcBef>
                <a:spcPct val="20000"/>
              </a:spcBef>
              <a:spcAft>
                <a:spcPts val="0"/>
              </a:spcAft>
              <a:buClr>
                <a:schemeClr val="accent1"/>
              </a:buClr>
              <a:buSzTx/>
              <a:buFont typeface="Calibri" panose="020F0502020204030204" pitchFamily="34" charset="0"/>
              <a:buNone/>
              <a:tabLst/>
              <a:defRPr/>
            </a:pPr>
            <a:endParaRPr lang="en-US" sz="4600" dirty="0"/>
          </a:p>
          <a:p>
            <a:pPr marL="0" marR="0" lvl="0" indent="0" defTabSz="914400" fontAlgn="auto">
              <a:lnSpc>
                <a:spcPct val="90000"/>
              </a:lnSpc>
              <a:spcBef>
                <a:spcPct val="20000"/>
              </a:spcBef>
              <a:spcAft>
                <a:spcPts val="0"/>
              </a:spcAft>
              <a:buClr>
                <a:schemeClr val="accent1"/>
              </a:buClr>
              <a:buSzTx/>
              <a:buFont typeface="Calibri" panose="020F0502020204030204" pitchFamily="34" charset="0"/>
              <a:buNone/>
              <a:tabLst/>
              <a:defRPr/>
            </a:pPr>
            <a:endParaRPr kumimoji="0" lang="en-US" sz="4600" b="0" i="0" u="none" strike="noStrike" cap="none" spc="0" normalizeH="0" baseline="0" noProof="0" dirty="0">
              <a:ln>
                <a:noFill/>
              </a:ln>
              <a:effectLst/>
              <a:uLnTx/>
              <a:uFillTx/>
            </a:endParaRPr>
          </a:p>
          <a:p>
            <a:pPr marL="0" marR="0" lvl="0" indent="0" defTabSz="914400" fontAlgn="auto">
              <a:lnSpc>
                <a:spcPct val="90000"/>
              </a:lnSpc>
              <a:spcBef>
                <a:spcPct val="20000"/>
              </a:spcBef>
              <a:spcAft>
                <a:spcPts val="0"/>
              </a:spcAft>
              <a:buClr>
                <a:schemeClr val="accent1"/>
              </a:buClr>
              <a:buSzTx/>
              <a:buFont typeface="Calibri" panose="020F0502020204030204" pitchFamily="34" charset="0"/>
              <a:buNone/>
              <a:tabLst/>
              <a:defRPr/>
            </a:pPr>
            <a:endParaRPr kumimoji="0" lang="en-US" sz="4600" b="0" i="0" u="none" strike="noStrike" cap="none" spc="0" normalizeH="0" baseline="0" noProof="0" dirty="0">
              <a:ln>
                <a:noFill/>
              </a:ln>
              <a:effectLst/>
              <a:uLnTx/>
              <a:uFillTx/>
            </a:endParaRPr>
          </a:p>
          <a:p>
            <a:pPr marL="0" marR="0" lvl="0" indent="0" defTabSz="914400" fontAlgn="auto">
              <a:lnSpc>
                <a:spcPct val="90000"/>
              </a:lnSpc>
              <a:spcBef>
                <a:spcPct val="20000"/>
              </a:spcBef>
              <a:spcAft>
                <a:spcPts val="0"/>
              </a:spcAft>
              <a:buClr>
                <a:schemeClr val="accent1"/>
              </a:buClr>
              <a:buSzTx/>
              <a:buFont typeface="Calibri" panose="020F0502020204030204" pitchFamily="34" charset="0"/>
              <a:buNone/>
              <a:tabLst/>
              <a:defRPr/>
            </a:pPr>
            <a:endParaRPr kumimoji="0" lang="en-US" b="0" i="0" u="none" strike="noStrike" cap="none" spc="0" normalizeH="0" baseline="0" noProof="0" dirty="0">
              <a:ln>
                <a:noFill/>
              </a:ln>
              <a:effectLst/>
              <a:uLnTx/>
              <a:uFillTx/>
            </a:endParaRPr>
          </a:p>
        </p:txBody>
      </p:sp>
      <p:pic>
        <p:nvPicPr>
          <p:cNvPr id="6" name="Picture 5">
            <a:extLst>
              <a:ext uri="{FF2B5EF4-FFF2-40B4-BE49-F238E27FC236}">
                <a16:creationId xmlns:a16="http://schemas.microsoft.com/office/drawing/2014/main" id="{1D8F5A11-484A-4EC6-9B49-191C04BA2B2C}"/>
              </a:ext>
            </a:extLst>
          </p:cNvPr>
          <p:cNvPicPr>
            <a:picLocks noChangeAspect="1"/>
          </p:cNvPicPr>
          <p:nvPr/>
        </p:nvPicPr>
        <p:blipFill>
          <a:blip r:embed="rId4"/>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290498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5B2F31-9010-4632-B4F3-0E858058F91E}"/>
              </a:ext>
            </a:extLst>
          </p:cNvPr>
          <p:cNvSpPr txBox="1">
            <a:spLocks noChangeArrowheads="1"/>
          </p:cNvSpPr>
          <p:nvPr/>
        </p:nvSpPr>
        <p:spPr>
          <a:xfrm>
            <a:off x="-347835" y="655106"/>
            <a:ext cx="6924805" cy="74295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4000" b="1" i="0" u="none" strike="noStrike" kern="1200" cap="none" spc="-50" normalizeH="0" baseline="0" noProof="0" dirty="0">
                <a:ln>
                  <a:noFill/>
                </a:ln>
                <a:solidFill>
                  <a:srgbClr val="F2000C"/>
                </a:solidFill>
                <a:effectLst/>
                <a:uLnTx/>
                <a:uFillTx/>
                <a:latin typeface="Arial" panose="020B0604020202020204"/>
                <a:ea typeface="+mj-ea"/>
                <a:cs typeface="Arial" panose="020B0604020202020204" pitchFamily="34" charset="0"/>
              </a:rPr>
              <a:t> </a:t>
            </a:r>
            <a:r>
              <a:rPr kumimoji="0" lang="en-US" sz="4400" b="0" i="0" u="none" strike="noStrike" kern="1200" cap="none" spc="-50" normalizeH="0" baseline="0" noProof="0" dirty="0">
                <a:ln>
                  <a:noFill/>
                </a:ln>
                <a:solidFill>
                  <a:srgbClr val="000000">
                    <a:lumMod val="65000"/>
                    <a:lumOff val="35000"/>
                  </a:srgbClr>
                </a:solidFill>
                <a:effectLst/>
                <a:uLnTx/>
                <a:uFillTx/>
                <a:latin typeface="Arial" panose="020B0604020202020204"/>
                <a:ea typeface="+mj-ea"/>
                <a:cs typeface="Arial" panose="020B0604020202020204" pitchFamily="34" charset="0"/>
              </a:rPr>
              <a:t>Medical Board Members</a:t>
            </a:r>
            <a:endParaRPr kumimoji="0" lang="en-US" sz="4000" b="0" i="0" u="none" strike="noStrike" kern="1200" cap="none" spc="-50" normalizeH="0" baseline="0" noProof="0" dirty="0">
              <a:ln>
                <a:noFill/>
              </a:ln>
              <a:solidFill>
                <a:srgbClr val="000000">
                  <a:lumMod val="65000"/>
                  <a:lumOff val="35000"/>
                </a:srgbClr>
              </a:solidFill>
              <a:effectLst/>
              <a:uLnTx/>
              <a:uFillTx/>
              <a:latin typeface="Arial" panose="020B0604020202020204"/>
              <a:ea typeface="+mj-ea"/>
              <a:cs typeface="Arial" panose="020B0604020202020204" pitchFamily="34" charset="0"/>
            </a:endParaRPr>
          </a:p>
        </p:txBody>
      </p:sp>
      <p:pic>
        <p:nvPicPr>
          <p:cNvPr id="11" name="Picture 10" descr="A person wearing a suit and tie smiling at the camera&#10;&#10;Description automatically generated">
            <a:extLst>
              <a:ext uri="{FF2B5EF4-FFF2-40B4-BE49-F238E27FC236}">
                <a16:creationId xmlns:a16="http://schemas.microsoft.com/office/drawing/2014/main" id="{8FC013D4-F580-4B47-A4E2-B094A2D12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873" y="4053419"/>
            <a:ext cx="1267574" cy="1690099"/>
          </a:xfrm>
          <a:prstGeom prst="rect">
            <a:avLst/>
          </a:prstGeom>
        </p:spPr>
      </p:pic>
      <p:pic>
        <p:nvPicPr>
          <p:cNvPr id="15" name="Picture 14" descr="A person wearing a suit and tie&#10;&#10;Description automatically generated">
            <a:extLst>
              <a:ext uri="{FF2B5EF4-FFF2-40B4-BE49-F238E27FC236}">
                <a16:creationId xmlns:a16="http://schemas.microsoft.com/office/drawing/2014/main" id="{88F99711-0961-4A2A-B8A5-575E5AFE6E9C}"/>
              </a:ext>
            </a:extLst>
          </p:cNvPr>
          <p:cNvPicPr>
            <a:picLocks noChangeAspect="1"/>
          </p:cNvPicPr>
          <p:nvPr/>
        </p:nvPicPr>
        <p:blipFill rotWithShape="1">
          <a:blip r:embed="rId4">
            <a:extLst>
              <a:ext uri="{28A0092B-C50C-407E-A947-70E740481C1C}">
                <a14:useLocalDpi xmlns:a14="http://schemas.microsoft.com/office/drawing/2010/main" val="0"/>
              </a:ext>
            </a:extLst>
          </a:blip>
          <a:srcRect l="8175" r="11376" b="18735"/>
          <a:stretch/>
        </p:blipFill>
        <p:spPr>
          <a:xfrm>
            <a:off x="4625405" y="4053033"/>
            <a:ext cx="1216787" cy="1720789"/>
          </a:xfrm>
          <a:prstGeom prst="rect">
            <a:avLst/>
          </a:prstGeom>
        </p:spPr>
      </p:pic>
      <p:pic>
        <p:nvPicPr>
          <p:cNvPr id="19" name="Picture 18" descr="A person wearing a suit and tie&#10;&#10;Description automatically generated">
            <a:extLst>
              <a:ext uri="{FF2B5EF4-FFF2-40B4-BE49-F238E27FC236}">
                <a16:creationId xmlns:a16="http://schemas.microsoft.com/office/drawing/2014/main" id="{EE260EA8-6EFA-4F39-B796-CD5C6D9B0F87}"/>
              </a:ext>
            </a:extLst>
          </p:cNvPr>
          <p:cNvPicPr>
            <a:picLocks noChangeAspect="1"/>
          </p:cNvPicPr>
          <p:nvPr/>
        </p:nvPicPr>
        <p:blipFill rotWithShape="1">
          <a:blip r:embed="rId5">
            <a:extLst>
              <a:ext uri="{28A0092B-C50C-407E-A947-70E740481C1C}">
                <a14:useLocalDpi xmlns:a14="http://schemas.microsoft.com/office/drawing/2010/main" val="0"/>
              </a:ext>
            </a:extLst>
          </a:blip>
          <a:srcRect l="4466" t="10714" r="7846"/>
          <a:stretch/>
        </p:blipFill>
        <p:spPr>
          <a:xfrm>
            <a:off x="6502584" y="4053032"/>
            <a:ext cx="1216788" cy="1734565"/>
          </a:xfrm>
          <a:prstGeom prst="rect">
            <a:avLst/>
          </a:prstGeom>
        </p:spPr>
      </p:pic>
      <p:pic>
        <p:nvPicPr>
          <p:cNvPr id="21" name="Picture 20" descr="A person smiling for the camera&#10;&#10;Description automatically generated">
            <a:extLst>
              <a:ext uri="{FF2B5EF4-FFF2-40B4-BE49-F238E27FC236}">
                <a16:creationId xmlns:a16="http://schemas.microsoft.com/office/drawing/2014/main" id="{2FAAEF49-F9D2-4F72-B997-08F9132BF63C}"/>
              </a:ext>
            </a:extLst>
          </p:cNvPr>
          <p:cNvPicPr>
            <a:picLocks noChangeAspect="1"/>
          </p:cNvPicPr>
          <p:nvPr/>
        </p:nvPicPr>
        <p:blipFill rotWithShape="1">
          <a:blip r:embed="rId6">
            <a:extLst>
              <a:ext uri="{28A0092B-C50C-407E-A947-70E740481C1C}">
                <a14:useLocalDpi xmlns:a14="http://schemas.microsoft.com/office/drawing/2010/main" val="0"/>
              </a:ext>
            </a:extLst>
          </a:blip>
          <a:srcRect b="5595"/>
          <a:stretch/>
        </p:blipFill>
        <p:spPr>
          <a:xfrm>
            <a:off x="836352" y="1660451"/>
            <a:ext cx="1292369" cy="1708078"/>
          </a:xfrm>
          <a:prstGeom prst="rect">
            <a:avLst/>
          </a:prstGeom>
        </p:spPr>
      </p:pic>
      <p:pic>
        <p:nvPicPr>
          <p:cNvPr id="25" name="Picture 24" descr="A person wearing a suit and tie smiling at the camera&#10;&#10;Description automatically generated">
            <a:extLst>
              <a:ext uri="{FF2B5EF4-FFF2-40B4-BE49-F238E27FC236}">
                <a16:creationId xmlns:a16="http://schemas.microsoft.com/office/drawing/2014/main" id="{AC527A3F-2373-4E56-BD67-F04D957612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7273" y="1648756"/>
            <a:ext cx="1278803" cy="1704868"/>
          </a:xfrm>
          <a:prstGeom prst="rect">
            <a:avLst/>
          </a:prstGeom>
        </p:spPr>
      </p:pic>
      <p:pic>
        <p:nvPicPr>
          <p:cNvPr id="27" name="Picture 26" descr="A person wearing a purple shirt and smiling at the camera&#10;&#10;Description automatically generated">
            <a:extLst>
              <a:ext uri="{FF2B5EF4-FFF2-40B4-BE49-F238E27FC236}">
                <a16:creationId xmlns:a16="http://schemas.microsoft.com/office/drawing/2014/main" id="{D0AB235E-7103-464B-920B-E33192AEC6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8839" y="1649028"/>
            <a:ext cx="1278767" cy="1704596"/>
          </a:xfrm>
          <a:prstGeom prst="rect">
            <a:avLst/>
          </a:prstGeom>
        </p:spPr>
      </p:pic>
      <p:pic>
        <p:nvPicPr>
          <p:cNvPr id="31" name="Picture 30" descr="A person wearing a suit and tie smiling at the camera&#10;&#10;Description automatically generated">
            <a:extLst>
              <a:ext uri="{FF2B5EF4-FFF2-40B4-BE49-F238E27FC236}">
                <a16:creationId xmlns:a16="http://schemas.microsoft.com/office/drawing/2014/main" id="{E6ED4486-0D19-4872-A02F-4B518228BA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5092" y="1661245"/>
            <a:ext cx="1278766" cy="1704579"/>
          </a:xfrm>
          <a:prstGeom prst="rect">
            <a:avLst/>
          </a:prstGeom>
        </p:spPr>
      </p:pic>
      <p:pic>
        <p:nvPicPr>
          <p:cNvPr id="37" name="Picture 36" descr="A person wearing a suit and tie&#10;&#10;Description automatically generated">
            <a:extLst>
              <a:ext uri="{FF2B5EF4-FFF2-40B4-BE49-F238E27FC236}">
                <a16:creationId xmlns:a16="http://schemas.microsoft.com/office/drawing/2014/main" id="{68D4E79B-F132-4380-8FBA-40CA80423395}"/>
              </a:ext>
            </a:extLst>
          </p:cNvPr>
          <p:cNvPicPr>
            <a:picLocks noChangeAspect="1"/>
          </p:cNvPicPr>
          <p:nvPr/>
        </p:nvPicPr>
        <p:blipFill rotWithShape="1">
          <a:blip r:embed="rId10">
            <a:extLst>
              <a:ext uri="{28A0092B-C50C-407E-A947-70E740481C1C}">
                <a14:useLocalDpi xmlns:a14="http://schemas.microsoft.com/office/drawing/2010/main" val="0"/>
              </a:ext>
            </a:extLst>
          </a:blip>
          <a:srcRect t="-1" b="-899"/>
          <a:stretch/>
        </p:blipFill>
        <p:spPr>
          <a:xfrm>
            <a:off x="10072118" y="1677041"/>
            <a:ext cx="1237419" cy="1664292"/>
          </a:xfrm>
          <a:prstGeom prst="rect">
            <a:avLst/>
          </a:prstGeom>
        </p:spPr>
      </p:pic>
      <p:sp>
        <p:nvSpPr>
          <p:cNvPr id="39" name="TextBox 38">
            <a:extLst>
              <a:ext uri="{FF2B5EF4-FFF2-40B4-BE49-F238E27FC236}">
                <a16:creationId xmlns:a16="http://schemas.microsoft.com/office/drawing/2014/main" id="{1ED53F28-12CE-455C-802D-A981967CBB02}"/>
              </a:ext>
            </a:extLst>
          </p:cNvPr>
          <p:cNvSpPr txBox="1"/>
          <p:nvPr/>
        </p:nvSpPr>
        <p:spPr>
          <a:xfrm>
            <a:off x="559985" y="3429000"/>
            <a:ext cx="18698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Betty Montgomery, JD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President</a:t>
            </a:r>
          </a:p>
        </p:txBody>
      </p:sp>
      <p:sp>
        <p:nvSpPr>
          <p:cNvPr id="43" name="TextBox 42">
            <a:extLst>
              <a:ext uri="{FF2B5EF4-FFF2-40B4-BE49-F238E27FC236}">
                <a16:creationId xmlns:a16="http://schemas.microsoft.com/office/drawing/2014/main" id="{75324C91-1D43-42D8-B964-E78423DE9B66}"/>
              </a:ext>
            </a:extLst>
          </p:cNvPr>
          <p:cNvSpPr txBox="1"/>
          <p:nvPr/>
        </p:nvSpPr>
        <p:spPr>
          <a:xfrm>
            <a:off x="6224439" y="3432842"/>
            <a:ext cx="18698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Bruce Saferin, DPM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Supervising Member</a:t>
            </a:r>
          </a:p>
        </p:txBody>
      </p:sp>
      <p:sp>
        <p:nvSpPr>
          <p:cNvPr id="45" name="TextBox 44">
            <a:extLst>
              <a:ext uri="{FF2B5EF4-FFF2-40B4-BE49-F238E27FC236}">
                <a16:creationId xmlns:a16="http://schemas.microsoft.com/office/drawing/2014/main" id="{F5A5E3C0-F678-4DCB-8EFB-7442349D2E2F}"/>
              </a:ext>
            </a:extLst>
          </p:cNvPr>
          <p:cNvSpPr txBox="1"/>
          <p:nvPr/>
        </p:nvSpPr>
        <p:spPr>
          <a:xfrm>
            <a:off x="4315989" y="3432842"/>
            <a:ext cx="18698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Kim Rothermel, MD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Secretary</a:t>
            </a:r>
          </a:p>
        </p:txBody>
      </p:sp>
      <p:sp>
        <p:nvSpPr>
          <p:cNvPr id="47" name="TextBox 46">
            <a:extLst>
              <a:ext uri="{FF2B5EF4-FFF2-40B4-BE49-F238E27FC236}">
                <a16:creationId xmlns:a16="http://schemas.microsoft.com/office/drawing/2014/main" id="{C35C7C27-9D63-40AB-9D82-EF1E60361E07}"/>
              </a:ext>
            </a:extLst>
          </p:cNvPr>
          <p:cNvSpPr txBox="1"/>
          <p:nvPr/>
        </p:nvSpPr>
        <p:spPr>
          <a:xfrm>
            <a:off x="7962632" y="3432842"/>
            <a:ext cx="186989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Amol Soin, MD, MBA</a:t>
            </a:r>
          </a:p>
        </p:txBody>
      </p:sp>
      <p:sp>
        <p:nvSpPr>
          <p:cNvPr id="49" name="TextBox 48">
            <a:extLst>
              <a:ext uri="{FF2B5EF4-FFF2-40B4-BE49-F238E27FC236}">
                <a16:creationId xmlns:a16="http://schemas.microsoft.com/office/drawing/2014/main" id="{47D78127-C2A9-4012-828E-7E7845F223DE}"/>
              </a:ext>
            </a:extLst>
          </p:cNvPr>
          <p:cNvSpPr txBox="1"/>
          <p:nvPr/>
        </p:nvSpPr>
        <p:spPr>
          <a:xfrm>
            <a:off x="9790247" y="3432842"/>
            <a:ext cx="186989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Robert Giacalone, RPh, JD</a:t>
            </a:r>
          </a:p>
        </p:txBody>
      </p:sp>
      <p:sp>
        <p:nvSpPr>
          <p:cNvPr id="53" name="TextBox 52">
            <a:extLst>
              <a:ext uri="{FF2B5EF4-FFF2-40B4-BE49-F238E27FC236}">
                <a16:creationId xmlns:a16="http://schemas.microsoft.com/office/drawing/2014/main" id="{0E998C17-7B11-4EFF-B7BC-8F777CAFEB34}"/>
              </a:ext>
            </a:extLst>
          </p:cNvPr>
          <p:cNvSpPr txBox="1"/>
          <p:nvPr/>
        </p:nvSpPr>
        <p:spPr>
          <a:xfrm>
            <a:off x="2356206" y="5824628"/>
            <a:ext cx="186989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Michael Schottenstein, MD</a:t>
            </a:r>
          </a:p>
        </p:txBody>
      </p:sp>
      <p:sp>
        <p:nvSpPr>
          <p:cNvPr id="57" name="TextBox 56">
            <a:extLst>
              <a:ext uri="{FF2B5EF4-FFF2-40B4-BE49-F238E27FC236}">
                <a16:creationId xmlns:a16="http://schemas.microsoft.com/office/drawing/2014/main" id="{53942A7F-DC0F-4344-B0AF-BCFB144549F4}"/>
              </a:ext>
            </a:extLst>
          </p:cNvPr>
          <p:cNvSpPr txBox="1"/>
          <p:nvPr/>
        </p:nvSpPr>
        <p:spPr>
          <a:xfrm>
            <a:off x="4264005" y="5806539"/>
            <a:ext cx="186989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Jonathan Feibel, MD</a:t>
            </a:r>
          </a:p>
        </p:txBody>
      </p:sp>
      <p:sp>
        <p:nvSpPr>
          <p:cNvPr id="59" name="TextBox 58">
            <a:extLst>
              <a:ext uri="{FF2B5EF4-FFF2-40B4-BE49-F238E27FC236}">
                <a16:creationId xmlns:a16="http://schemas.microsoft.com/office/drawing/2014/main" id="{1C74C014-FCB5-402A-A863-717CE7A3992C}"/>
              </a:ext>
            </a:extLst>
          </p:cNvPr>
          <p:cNvSpPr txBox="1"/>
          <p:nvPr/>
        </p:nvSpPr>
        <p:spPr>
          <a:xfrm>
            <a:off x="6176029" y="5823182"/>
            <a:ext cx="186989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Harish Kakarala, MD</a:t>
            </a:r>
          </a:p>
        </p:txBody>
      </p:sp>
      <p:sp>
        <p:nvSpPr>
          <p:cNvPr id="7" name="TextBox 6">
            <a:extLst>
              <a:ext uri="{FF2B5EF4-FFF2-40B4-BE49-F238E27FC236}">
                <a16:creationId xmlns:a16="http://schemas.microsoft.com/office/drawing/2014/main" id="{D514E00D-B347-472F-AE8E-D213DA1270BD}"/>
              </a:ext>
            </a:extLst>
          </p:cNvPr>
          <p:cNvSpPr txBox="1"/>
          <p:nvPr/>
        </p:nvSpPr>
        <p:spPr>
          <a:xfrm>
            <a:off x="7895664" y="5840768"/>
            <a:ext cx="186989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Yeshwant Reddy, MD</a:t>
            </a:r>
          </a:p>
        </p:txBody>
      </p:sp>
      <p:sp>
        <p:nvSpPr>
          <p:cNvPr id="6" name="Rectangle 5">
            <a:extLst>
              <a:ext uri="{FF2B5EF4-FFF2-40B4-BE49-F238E27FC236}">
                <a16:creationId xmlns:a16="http://schemas.microsoft.com/office/drawing/2014/main" id="{8B2D9C3D-B25D-4EA1-BA58-C5D48750DA16}"/>
              </a:ext>
            </a:extLst>
          </p:cNvPr>
          <p:cNvSpPr/>
          <p:nvPr/>
        </p:nvSpPr>
        <p:spPr>
          <a:xfrm>
            <a:off x="9329909" y="5418355"/>
            <a:ext cx="142848" cy="40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descr="A person wearing glasses&#10;&#10;Description automatically generated with low confidence">
            <a:extLst>
              <a:ext uri="{FF2B5EF4-FFF2-40B4-BE49-F238E27FC236}">
                <a16:creationId xmlns:a16="http://schemas.microsoft.com/office/drawing/2014/main" id="{7B6331DC-AEED-4B7F-99CA-DACD54002A4C}"/>
              </a:ext>
            </a:extLst>
          </p:cNvPr>
          <p:cNvPicPr>
            <a:picLocks noChangeAspect="1"/>
          </p:cNvPicPr>
          <p:nvPr/>
        </p:nvPicPr>
        <p:blipFill rotWithShape="1">
          <a:blip r:embed="rId11">
            <a:extLst>
              <a:ext uri="{28A0092B-C50C-407E-A947-70E740481C1C}">
                <a14:useLocalDpi xmlns:a14="http://schemas.microsoft.com/office/drawing/2010/main" val="0"/>
              </a:ext>
            </a:extLst>
          </a:blip>
          <a:srcRect l="10787" r="5447"/>
          <a:stretch/>
        </p:blipFill>
        <p:spPr>
          <a:xfrm>
            <a:off x="8191230" y="4056890"/>
            <a:ext cx="1278766" cy="1726058"/>
          </a:xfrm>
          <a:prstGeom prst="rect">
            <a:avLst/>
          </a:prstGeom>
        </p:spPr>
      </p:pic>
      <p:pic>
        <p:nvPicPr>
          <p:cNvPr id="28" name="Picture 27" descr="A person wearing a suit and tie smiling at the camera&#10;&#10;Description automatically generated">
            <a:extLst>
              <a:ext uri="{FF2B5EF4-FFF2-40B4-BE49-F238E27FC236}">
                <a16:creationId xmlns:a16="http://schemas.microsoft.com/office/drawing/2014/main" id="{F518F351-2009-4B4C-BA2A-3E1B5A8D1E7F}"/>
              </a:ext>
            </a:extLst>
          </p:cNvPr>
          <p:cNvPicPr>
            <a:picLocks noChangeAspect="1"/>
          </p:cNvPicPr>
          <p:nvPr/>
        </p:nvPicPr>
        <p:blipFill rotWithShape="1">
          <a:blip r:embed="rId12">
            <a:extLst>
              <a:ext uri="{28A0092B-C50C-407E-A947-70E740481C1C}">
                <a14:useLocalDpi xmlns:a14="http://schemas.microsoft.com/office/drawing/2010/main" val="0"/>
              </a:ext>
            </a:extLst>
          </a:blip>
          <a:srcRect b="3781"/>
          <a:stretch/>
        </p:blipFill>
        <p:spPr>
          <a:xfrm>
            <a:off x="854059" y="4053418"/>
            <a:ext cx="1281748" cy="1690099"/>
          </a:xfrm>
          <a:prstGeom prst="rect">
            <a:avLst/>
          </a:prstGeom>
        </p:spPr>
      </p:pic>
      <p:sp>
        <p:nvSpPr>
          <p:cNvPr id="29" name="TextBox 28">
            <a:extLst>
              <a:ext uri="{FF2B5EF4-FFF2-40B4-BE49-F238E27FC236}">
                <a16:creationId xmlns:a16="http://schemas.microsoft.com/office/drawing/2014/main" id="{1C8804CE-A71B-4F94-95DA-56789815F928}"/>
              </a:ext>
            </a:extLst>
          </p:cNvPr>
          <p:cNvSpPr txBox="1"/>
          <p:nvPr/>
        </p:nvSpPr>
        <p:spPr>
          <a:xfrm>
            <a:off x="563629" y="5807985"/>
            <a:ext cx="186989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Michael Gonidakis, JD</a:t>
            </a:r>
          </a:p>
        </p:txBody>
      </p:sp>
      <p:pic>
        <p:nvPicPr>
          <p:cNvPr id="30" name="Picture 29" descr="A person wearing glasses and smiling at the camera&#10;&#10;Description automatically generated">
            <a:extLst>
              <a:ext uri="{FF2B5EF4-FFF2-40B4-BE49-F238E27FC236}">
                <a16:creationId xmlns:a16="http://schemas.microsoft.com/office/drawing/2014/main" id="{EFFE6BD8-7038-440E-AA95-7B22DC8318E3}"/>
              </a:ext>
            </a:extLst>
          </p:cNvPr>
          <p:cNvPicPr>
            <a:picLocks noChangeAspect="1"/>
          </p:cNvPicPr>
          <p:nvPr/>
        </p:nvPicPr>
        <p:blipFill rotWithShape="1">
          <a:blip r:embed="rId13">
            <a:extLst>
              <a:ext uri="{28A0092B-C50C-407E-A947-70E740481C1C}">
                <a14:useLocalDpi xmlns:a14="http://schemas.microsoft.com/office/drawing/2010/main" val="0"/>
              </a:ext>
            </a:extLst>
          </a:blip>
          <a:srcRect l="3656" t="6383" r="3656" b="4251"/>
          <a:stretch/>
        </p:blipFill>
        <p:spPr>
          <a:xfrm>
            <a:off x="2689674" y="1648756"/>
            <a:ext cx="1278766" cy="1726058"/>
          </a:xfrm>
          <a:prstGeom prst="rect">
            <a:avLst/>
          </a:prstGeom>
        </p:spPr>
      </p:pic>
      <p:sp>
        <p:nvSpPr>
          <p:cNvPr id="32" name="TextBox 31">
            <a:extLst>
              <a:ext uri="{FF2B5EF4-FFF2-40B4-BE49-F238E27FC236}">
                <a16:creationId xmlns:a16="http://schemas.microsoft.com/office/drawing/2014/main" id="{94E6C748-4550-419C-B79B-170C523609A6}"/>
              </a:ext>
            </a:extLst>
          </p:cNvPr>
          <p:cNvSpPr txBox="1"/>
          <p:nvPr/>
        </p:nvSpPr>
        <p:spPr>
          <a:xfrm>
            <a:off x="2394108" y="3450428"/>
            <a:ext cx="18698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Sherry Johnson, DO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Vice President</a:t>
            </a:r>
          </a:p>
        </p:txBody>
      </p:sp>
      <p:pic>
        <p:nvPicPr>
          <p:cNvPr id="33" name="Picture 32" descr="A person wearing a suit and tie&#10;&#10;Description automatically generated">
            <a:extLst>
              <a:ext uri="{FF2B5EF4-FFF2-40B4-BE49-F238E27FC236}">
                <a16:creationId xmlns:a16="http://schemas.microsoft.com/office/drawing/2014/main" id="{DA523D95-3FE5-41DB-AC89-D168745C2F35}"/>
              </a:ext>
            </a:extLst>
          </p:cNvPr>
          <p:cNvPicPr>
            <a:picLocks noChangeAspect="1"/>
          </p:cNvPicPr>
          <p:nvPr/>
        </p:nvPicPr>
        <p:blipFill rotWithShape="1">
          <a:blip r:embed="rId14">
            <a:extLst>
              <a:ext uri="{28A0092B-C50C-407E-A947-70E740481C1C}">
                <a14:useLocalDpi xmlns:a14="http://schemas.microsoft.com/office/drawing/2010/main" val="0"/>
              </a:ext>
            </a:extLst>
          </a:blip>
          <a:srcRect l="6416"/>
          <a:stretch/>
        </p:blipFill>
        <p:spPr>
          <a:xfrm>
            <a:off x="10118684" y="4033992"/>
            <a:ext cx="1278803" cy="1708079"/>
          </a:xfrm>
          <a:prstGeom prst="rect">
            <a:avLst/>
          </a:prstGeom>
        </p:spPr>
      </p:pic>
      <p:sp>
        <p:nvSpPr>
          <p:cNvPr id="34" name="TextBox 33">
            <a:extLst>
              <a:ext uri="{FF2B5EF4-FFF2-40B4-BE49-F238E27FC236}">
                <a16:creationId xmlns:a16="http://schemas.microsoft.com/office/drawing/2014/main" id="{D30E14D2-A0C8-4953-9DF9-7E7F7AE24E9D}"/>
              </a:ext>
            </a:extLst>
          </p:cNvPr>
          <p:cNvSpPr txBox="1"/>
          <p:nvPr/>
        </p:nvSpPr>
        <p:spPr>
          <a:xfrm>
            <a:off x="9831696" y="5812332"/>
            <a:ext cx="186989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mn-cs"/>
              </a:rPr>
              <a:t>Mark Bechtel, MD</a:t>
            </a:r>
          </a:p>
        </p:txBody>
      </p:sp>
      <p:pic>
        <p:nvPicPr>
          <p:cNvPr id="35" name="Picture 34">
            <a:extLst>
              <a:ext uri="{FF2B5EF4-FFF2-40B4-BE49-F238E27FC236}">
                <a16:creationId xmlns:a16="http://schemas.microsoft.com/office/drawing/2014/main" id="{9CE8B74F-5473-4DB5-ABBB-45A868BA3FDD}"/>
              </a:ext>
            </a:extLst>
          </p:cNvPr>
          <p:cNvPicPr>
            <a:picLocks noChangeAspect="1"/>
          </p:cNvPicPr>
          <p:nvPr/>
        </p:nvPicPr>
        <p:blipFill>
          <a:blip r:embed="rId15"/>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638725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E696-3762-49E7-9801-E727BA8CF785}"/>
              </a:ext>
            </a:extLst>
          </p:cNvPr>
          <p:cNvSpPr>
            <a:spLocks noGrp="1"/>
          </p:cNvSpPr>
          <p:nvPr>
            <p:ph type="title"/>
          </p:nvPr>
        </p:nvSpPr>
        <p:spPr/>
        <p:txBody>
          <a:bodyPr/>
          <a:lstStyle/>
          <a:p>
            <a:r>
              <a:rPr lang="en-US" dirty="0">
                <a:solidFill>
                  <a:schemeClr val="accent5"/>
                </a:solidFill>
                <a:latin typeface="Arial" panose="020B0604020202020204" pitchFamily="34" charset="0"/>
                <a:cs typeface="Arial" panose="020B0604020202020204" pitchFamily="34" charset="0"/>
              </a:rPr>
              <a:t>License Types</a:t>
            </a:r>
          </a:p>
        </p:txBody>
      </p:sp>
      <p:sp>
        <p:nvSpPr>
          <p:cNvPr id="8" name="TextBox 7">
            <a:extLst>
              <a:ext uri="{FF2B5EF4-FFF2-40B4-BE49-F238E27FC236}">
                <a16:creationId xmlns:a16="http://schemas.microsoft.com/office/drawing/2014/main" id="{025BDA54-F594-48F9-A224-1AA94ADE039D}"/>
              </a:ext>
            </a:extLst>
          </p:cNvPr>
          <p:cNvSpPr txBox="1"/>
          <p:nvPr/>
        </p:nvSpPr>
        <p:spPr>
          <a:xfrm>
            <a:off x="1097280" y="1843153"/>
            <a:ext cx="846351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1"/>
                </a:solidFill>
                <a:effectLst/>
                <a:uLnTx/>
                <a:uFillTx/>
                <a:latin typeface="Arial" panose="020B0604020202020204" pitchFamily="34" charset="0"/>
                <a:ea typeface="+mn-ea"/>
                <a:cs typeface="Arial" panose="020B0604020202020204" pitchFamily="34" charset="0"/>
              </a:rPr>
              <a:t>The Medical Board regulates more than 95,000 licensees. </a:t>
            </a:r>
          </a:p>
        </p:txBody>
      </p:sp>
      <p:sp>
        <p:nvSpPr>
          <p:cNvPr id="9" name="TextBox 8">
            <a:extLst>
              <a:ext uri="{FF2B5EF4-FFF2-40B4-BE49-F238E27FC236}">
                <a16:creationId xmlns:a16="http://schemas.microsoft.com/office/drawing/2014/main" id="{8B970F25-E9EE-4072-A189-A30CD3C35701}"/>
              </a:ext>
            </a:extLst>
          </p:cNvPr>
          <p:cNvSpPr txBox="1"/>
          <p:nvPr/>
        </p:nvSpPr>
        <p:spPr>
          <a:xfrm>
            <a:off x="9982036" y="5325526"/>
            <a:ext cx="1500049"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3E3C3D"/>
                </a:solidFill>
                <a:effectLst/>
                <a:uLnTx/>
                <a:uFillTx/>
                <a:latin typeface="Arial" panose="020B0604020202020204"/>
                <a:ea typeface="+mn-ea"/>
                <a:cs typeface="+mn-cs"/>
              </a:rPr>
              <a:t>June 30, 2022</a:t>
            </a:r>
          </a:p>
        </p:txBody>
      </p:sp>
      <p:graphicFrame>
        <p:nvGraphicFramePr>
          <p:cNvPr id="23" name="Table 22">
            <a:extLst>
              <a:ext uri="{FF2B5EF4-FFF2-40B4-BE49-F238E27FC236}">
                <a16:creationId xmlns:a16="http://schemas.microsoft.com/office/drawing/2014/main" id="{58B871D1-80F3-44E9-812B-3182B498FBD8}"/>
              </a:ext>
            </a:extLst>
          </p:cNvPr>
          <p:cNvGraphicFramePr>
            <a:graphicFrameLocks noGrp="1"/>
          </p:cNvGraphicFramePr>
          <p:nvPr/>
        </p:nvGraphicFramePr>
        <p:xfrm>
          <a:off x="1201480" y="2256976"/>
          <a:ext cx="9954200" cy="3054837"/>
        </p:xfrm>
        <a:graphic>
          <a:graphicData uri="http://schemas.openxmlformats.org/drawingml/2006/table">
            <a:tbl>
              <a:tblPr firstRow="1" bandRow="1" bandCol="1"/>
              <a:tblGrid>
                <a:gridCol w="3807200">
                  <a:extLst>
                    <a:ext uri="{9D8B030D-6E8A-4147-A177-3AD203B41FA5}">
                      <a16:colId xmlns:a16="http://schemas.microsoft.com/office/drawing/2014/main" val="20000"/>
                    </a:ext>
                  </a:extLst>
                </a:gridCol>
                <a:gridCol w="2957522">
                  <a:extLst>
                    <a:ext uri="{9D8B030D-6E8A-4147-A177-3AD203B41FA5}">
                      <a16:colId xmlns:a16="http://schemas.microsoft.com/office/drawing/2014/main" val="20001"/>
                    </a:ext>
                  </a:extLst>
                </a:gridCol>
                <a:gridCol w="3189478">
                  <a:extLst>
                    <a:ext uri="{9D8B030D-6E8A-4147-A177-3AD203B41FA5}">
                      <a16:colId xmlns:a16="http://schemas.microsoft.com/office/drawing/2014/main" val="20002"/>
                    </a:ext>
                  </a:extLst>
                </a:gridCol>
              </a:tblGrid>
              <a:tr h="886851">
                <a:tc>
                  <a:txBody>
                    <a:bodyPr/>
                    <a:lstStyle/>
                    <a:p>
                      <a:pPr algn="ctr"/>
                      <a:r>
                        <a:rPr lang="en-US" sz="1800" b="0" dirty="0">
                          <a:solidFill>
                            <a:schemeClr val="accent6"/>
                          </a:solidFill>
                          <a:latin typeface="Arial" panose="020B0604020202020204" pitchFamily="34" charset="0"/>
                          <a:cs typeface="Arial" panose="020B0604020202020204" pitchFamily="34" charset="0"/>
                        </a:rPr>
                        <a:t>Allopathic Physicians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45,186</a:t>
                      </a:r>
                    </a:p>
                  </a:txBody>
                  <a:tcPr marL="82565" marR="82565" marT="41291" marB="41291" anchor="ctr">
                    <a:solidFill>
                      <a:schemeClr val="bg1">
                        <a:lumMod val="85000"/>
                      </a:schemeClr>
                    </a:solidFill>
                  </a:tcPr>
                </a:tc>
                <a:tc>
                  <a:txBody>
                    <a:bodyPr/>
                    <a:lstStyle/>
                    <a:p>
                      <a:pPr algn="ctr"/>
                      <a:r>
                        <a:rPr lang="en-US" sz="1800" b="0" dirty="0">
                          <a:solidFill>
                            <a:schemeClr val="accent6"/>
                          </a:solidFill>
                          <a:latin typeface="Arial" panose="020B0604020202020204" pitchFamily="34" charset="0"/>
                          <a:cs typeface="Arial" panose="020B0604020202020204" pitchFamily="34" charset="0"/>
                        </a:rPr>
                        <a:t>Anesthesiologist</a:t>
                      </a:r>
                      <a:r>
                        <a:rPr lang="en-US" sz="1800" b="0" baseline="0" dirty="0">
                          <a:solidFill>
                            <a:schemeClr val="accent6"/>
                          </a:solidFill>
                          <a:latin typeface="Arial" panose="020B0604020202020204" pitchFamily="34" charset="0"/>
                          <a:cs typeface="Arial" panose="020B0604020202020204" pitchFamily="34" charset="0"/>
                        </a:rPr>
                        <a:t> Assistants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356</a:t>
                      </a:r>
                    </a:p>
                  </a:txBody>
                  <a:tcPr marL="82565" marR="82565" marT="41291" marB="41291" anchor="ctr">
                    <a:noFill/>
                  </a:tcPr>
                </a:tc>
                <a:tc>
                  <a:txBody>
                    <a:bodyPr/>
                    <a:lstStyle/>
                    <a:p>
                      <a:pPr algn="ctr"/>
                      <a:r>
                        <a:rPr lang="en-US" sz="1800" b="0" dirty="0">
                          <a:solidFill>
                            <a:schemeClr val="accent6"/>
                          </a:solidFill>
                          <a:latin typeface="Arial" panose="020B0604020202020204" pitchFamily="34" charset="0"/>
                          <a:cs typeface="Arial" panose="020B0604020202020204" pitchFamily="34" charset="0"/>
                        </a:rPr>
                        <a:t>Massage Therapists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11,428</a:t>
                      </a:r>
                    </a:p>
                  </a:txBody>
                  <a:tcPr marL="82565" marR="82565" marT="41291" marB="41291" anchor="ctr">
                    <a:solidFill>
                      <a:schemeClr val="bg1">
                        <a:lumMod val="85000"/>
                      </a:schemeClr>
                    </a:solidFill>
                  </a:tcPr>
                </a:tc>
                <a:extLst>
                  <a:ext uri="{0D108BD9-81ED-4DB2-BD59-A6C34878D82A}">
                    <a16:rowId xmlns:a16="http://schemas.microsoft.com/office/drawing/2014/main" val="10000"/>
                  </a:ext>
                </a:extLst>
              </a:tr>
              <a:tr h="615720">
                <a:tc>
                  <a:txBody>
                    <a:bodyPr/>
                    <a:lstStyle/>
                    <a:p>
                      <a:pPr algn="ctr"/>
                      <a:r>
                        <a:rPr lang="en-US" sz="1800" b="0" dirty="0">
                          <a:solidFill>
                            <a:schemeClr val="accent6"/>
                          </a:solidFill>
                          <a:latin typeface="Arial" panose="020B0604020202020204" pitchFamily="34" charset="0"/>
                          <a:cs typeface="Arial" panose="020B0604020202020204" pitchFamily="34" charset="0"/>
                        </a:rPr>
                        <a:t>Osteopathic</a:t>
                      </a:r>
                      <a:r>
                        <a:rPr lang="en-US" sz="1800" b="0" baseline="0" dirty="0">
                          <a:solidFill>
                            <a:schemeClr val="accent6"/>
                          </a:solidFill>
                          <a:latin typeface="Arial" panose="020B0604020202020204" pitchFamily="34" charset="0"/>
                          <a:cs typeface="Arial" panose="020B0604020202020204" pitchFamily="34" charset="0"/>
                        </a:rPr>
                        <a:t> Physicians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7,903</a:t>
                      </a:r>
                    </a:p>
                  </a:txBody>
                  <a:tcPr marL="82565" marR="82565" marT="41291" marB="41291" anchor="ctr">
                    <a:solidFill>
                      <a:schemeClr val="bg1">
                        <a:lumMod val="85000"/>
                      </a:schemeClr>
                    </a:solidFill>
                  </a:tcPr>
                </a:tc>
                <a:tc>
                  <a:txBody>
                    <a:bodyPr/>
                    <a:lstStyle/>
                    <a:p>
                      <a:pPr algn="ctr"/>
                      <a:r>
                        <a:rPr lang="en-US" sz="1800" b="0" dirty="0">
                          <a:solidFill>
                            <a:schemeClr val="accent6"/>
                          </a:solidFill>
                          <a:latin typeface="Arial" panose="020B0604020202020204" pitchFamily="34" charset="0"/>
                          <a:cs typeface="Arial" panose="020B0604020202020204" pitchFamily="34" charset="0"/>
                        </a:rPr>
                        <a:t>Physician Assistants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5,227</a:t>
                      </a:r>
                    </a:p>
                  </a:txBody>
                  <a:tcPr marL="82565" marR="82565" marT="41291" marB="41291"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accent6"/>
                          </a:solidFill>
                          <a:latin typeface="Arial" panose="020B0604020202020204" pitchFamily="34" charset="0"/>
                          <a:cs typeface="Arial" panose="020B0604020202020204" pitchFamily="34" charset="0"/>
                        </a:rPr>
                        <a:t>Dietitians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4,917</a:t>
                      </a:r>
                      <a:endParaRPr kumimoji="0" lang="en-US" sz="1800" b="0" i="1"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endParaRPr>
                    </a:p>
                  </a:txBody>
                  <a:tcPr marL="82565" marR="82565" marT="41291" marB="41291" anchor="ctr">
                    <a:solidFill>
                      <a:schemeClr val="bg1">
                        <a:lumMod val="85000"/>
                      </a:schemeClr>
                    </a:solidFill>
                  </a:tcPr>
                </a:tc>
                <a:extLst>
                  <a:ext uri="{0D108BD9-81ED-4DB2-BD59-A6C34878D82A}">
                    <a16:rowId xmlns:a16="http://schemas.microsoft.com/office/drawing/2014/main" val="10001"/>
                  </a:ext>
                </a:extLst>
              </a:tr>
              <a:tr h="615720">
                <a:tc>
                  <a:txBody>
                    <a:bodyPr/>
                    <a:lstStyle/>
                    <a:p>
                      <a:pPr algn="ctr"/>
                      <a:r>
                        <a:rPr lang="en-US" sz="1800" b="0" dirty="0">
                          <a:solidFill>
                            <a:schemeClr val="accent6"/>
                          </a:solidFill>
                          <a:latin typeface="Arial" panose="020B0604020202020204" pitchFamily="34" charset="0"/>
                          <a:cs typeface="Arial" panose="020B0604020202020204" pitchFamily="34" charset="0"/>
                        </a:rPr>
                        <a:t>Podiatric</a:t>
                      </a:r>
                      <a:r>
                        <a:rPr lang="en-US" sz="1800" b="0" baseline="0" dirty="0">
                          <a:solidFill>
                            <a:schemeClr val="accent6"/>
                          </a:solidFill>
                          <a:latin typeface="Arial" panose="020B0604020202020204" pitchFamily="34" charset="0"/>
                          <a:cs typeface="Arial" panose="020B0604020202020204" pitchFamily="34" charset="0"/>
                        </a:rPr>
                        <a:t> Physicians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988</a:t>
                      </a:r>
                    </a:p>
                  </a:txBody>
                  <a:tcPr marL="82565" marR="82565" marT="41291" marB="41291" anchor="ctr">
                    <a:solidFill>
                      <a:schemeClr val="bg1">
                        <a:lumMod val="85000"/>
                      </a:schemeClr>
                    </a:solidFill>
                  </a:tcPr>
                </a:tc>
                <a:tc>
                  <a:txBody>
                    <a:bodyPr/>
                    <a:lstStyle/>
                    <a:p>
                      <a:pPr algn="ctr"/>
                      <a:r>
                        <a:rPr lang="en-US" sz="1800" b="0" dirty="0">
                          <a:solidFill>
                            <a:schemeClr val="accent6"/>
                          </a:solidFill>
                          <a:latin typeface="Arial" panose="020B0604020202020204" pitchFamily="34" charset="0"/>
                          <a:cs typeface="Arial" panose="020B0604020202020204" pitchFamily="34" charset="0"/>
                        </a:rPr>
                        <a:t>Radiologist</a:t>
                      </a:r>
                      <a:r>
                        <a:rPr lang="en-US" sz="1800" b="0" baseline="0" dirty="0">
                          <a:solidFill>
                            <a:schemeClr val="accent6"/>
                          </a:solidFill>
                          <a:latin typeface="Arial" panose="020B0604020202020204" pitchFamily="34" charset="0"/>
                          <a:cs typeface="Arial" panose="020B0604020202020204" pitchFamily="34" charset="0"/>
                        </a:rPr>
                        <a:t> </a:t>
                      </a:r>
                      <a:r>
                        <a:rPr lang="en-US" sz="1800" b="0" dirty="0">
                          <a:solidFill>
                            <a:schemeClr val="accent6"/>
                          </a:solidFill>
                          <a:latin typeface="Arial" panose="020B0604020202020204" pitchFamily="34" charset="0"/>
                          <a:cs typeface="Arial" panose="020B0604020202020204" pitchFamily="34" charset="0"/>
                        </a:rPr>
                        <a:t>Assistants  </a:t>
                      </a:r>
                    </a:p>
                    <a:p>
                      <a:pPr algn="ctr"/>
                      <a:r>
                        <a:rPr lang="en-US" sz="1800" b="0" dirty="0">
                          <a:solidFill>
                            <a:schemeClr val="accent6"/>
                          </a:solidFill>
                          <a:latin typeface="Arial" panose="020B0604020202020204" pitchFamily="34" charset="0"/>
                          <a:cs typeface="Arial" panose="020B0604020202020204" pitchFamily="34" charset="0"/>
                        </a:rPr>
                        <a:t>17</a:t>
                      </a:r>
                    </a:p>
                  </a:txBody>
                  <a:tcPr marL="82565" marR="82565" marT="41291" marB="41291" anchor="ctr">
                    <a:noFill/>
                  </a:tcPr>
                </a:tc>
                <a:tc>
                  <a:txBody>
                    <a:bodyPr/>
                    <a:lstStyle/>
                    <a:p>
                      <a:pPr algn="ctr"/>
                      <a:r>
                        <a:rPr lang="en-US" sz="1800" b="0" dirty="0">
                          <a:solidFill>
                            <a:schemeClr val="accent6"/>
                          </a:solidFill>
                          <a:latin typeface="Arial" panose="020B0604020202020204" pitchFamily="34" charset="0"/>
                          <a:cs typeface="Arial" panose="020B0604020202020204" pitchFamily="34" charset="0"/>
                        </a:rPr>
                        <a:t>Acupuncturists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299</a:t>
                      </a:r>
                    </a:p>
                  </a:txBody>
                  <a:tcPr marL="82565" marR="82565" marT="41291" marB="41291" anchor="ctr">
                    <a:solidFill>
                      <a:schemeClr val="bg1">
                        <a:lumMod val="85000"/>
                      </a:schemeClr>
                    </a:solidFill>
                  </a:tcPr>
                </a:tc>
                <a:extLst>
                  <a:ext uri="{0D108BD9-81ED-4DB2-BD59-A6C34878D82A}">
                    <a16:rowId xmlns:a16="http://schemas.microsoft.com/office/drawing/2014/main" val="10002"/>
                  </a:ext>
                </a:extLst>
              </a:tr>
              <a:tr h="8868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accent6"/>
                          </a:solidFill>
                          <a:latin typeface="Arial" panose="020B0604020202020204" pitchFamily="34" charset="0"/>
                          <a:cs typeface="Arial" panose="020B0604020202020204" pitchFamily="34" charset="0"/>
                        </a:rPr>
                        <a:t>Training Certificates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accent6"/>
                          </a:solidFill>
                          <a:latin typeface="Arial" panose="020B0604020202020204" pitchFamily="34" charset="0"/>
                          <a:cs typeface="Arial" panose="020B0604020202020204" pitchFamily="34" charset="0"/>
                        </a:rPr>
                        <a:t>MD-DO-DPM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9,211</a:t>
                      </a:r>
                    </a:p>
                  </a:txBody>
                  <a:tcPr marL="82565" marR="82565" marT="41291" marB="41291"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accent6"/>
                          </a:solidFill>
                          <a:latin typeface="Arial" panose="020B0604020202020204" pitchFamily="34" charset="0"/>
                          <a:cs typeface="Arial" panose="020B0604020202020204" pitchFamily="34" charset="0"/>
                        </a:rPr>
                        <a:t>Genetic Counselors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594</a:t>
                      </a:r>
                    </a:p>
                  </a:txBody>
                  <a:tcPr marL="82565" marR="82565" marT="41291" marB="41291"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Respiratory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Pr>
                        <a:t>9,204</a:t>
                      </a:r>
                      <a:endParaRPr kumimoji="0" lang="en-US" sz="1800" b="0" i="1"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endParaRPr>
                    </a:p>
                  </a:txBody>
                  <a:tcPr marL="82565" marR="82565" marT="41291" marB="41291" anchor="ctr">
                    <a:solidFill>
                      <a:schemeClr val="bg1">
                        <a:lumMod val="85000"/>
                      </a:schemeClr>
                    </a:solidFill>
                  </a:tcPr>
                </a:tc>
                <a:extLst>
                  <a:ext uri="{0D108BD9-81ED-4DB2-BD59-A6C34878D82A}">
                    <a16:rowId xmlns:a16="http://schemas.microsoft.com/office/drawing/2014/main" val="10003"/>
                  </a:ext>
                </a:extLst>
              </a:tr>
            </a:tbl>
          </a:graphicData>
        </a:graphic>
      </p:graphicFrame>
      <p:pic>
        <p:nvPicPr>
          <p:cNvPr id="6" name="Picture 5">
            <a:extLst>
              <a:ext uri="{FF2B5EF4-FFF2-40B4-BE49-F238E27FC236}">
                <a16:creationId xmlns:a16="http://schemas.microsoft.com/office/drawing/2014/main" id="{73DC05E5-4B11-40F4-A788-F4762F7CFA31}"/>
              </a:ext>
            </a:extLst>
          </p:cNvPr>
          <p:cNvPicPr>
            <a:picLocks noChangeAspect="1"/>
          </p:cNvPicPr>
          <p:nvPr/>
        </p:nvPicPr>
        <p:blipFill>
          <a:blip r:embed="rId3"/>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1379541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9" name="Straight Connector 88">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1" name="Rectangle 90">
            <a:extLst>
              <a:ext uri="{FF2B5EF4-FFF2-40B4-BE49-F238E27FC236}">
                <a16:creationId xmlns:a16="http://schemas.microsoft.com/office/drawing/2014/main" id="{63E00694-E403-4987-8634-15F6D8E4C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3" name="Title 2">
            <a:extLst>
              <a:ext uri="{FF2B5EF4-FFF2-40B4-BE49-F238E27FC236}">
                <a16:creationId xmlns:a16="http://schemas.microsoft.com/office/drawing/2014/main" id="{9D6F0DB6-0FCF-4390-92D4-1350189B0FCB}"/>
              </a:ext>
            </a:extLst>
          </p:cNvPr>
          <p:cNvSpPr>
            <a:spLocks noGrp="1"/>
          </p:cNvSpPr>
          <p:nvPr>
            <p:ph type="title"/>
          </p:nvPr>
        </p:nvSpPr>
        <p:spPr>
          <a:xfrm>
            <a:off x="1066800" y="5275945"/>
            <a:ext cx="10058400" cy="1188995"/>
          </a:xfrm>
        </p:spPr>
        <p:txBody>
          <a:bodyPr vert="horz" lIns="91440" tIns="45720" rIns="91440" bIns="45720" rtlCol="0" anchor="ctr">
            <a:normAutofit/>
          </a:bodyPr>
          <a:lstStyle/>
          <a:p>
            <a:r>
              <a:rPr lang="en-US" dirty="0">
                <a:solidFill>
                  <a:schemeClr val="accent5"/>
                </a:solidFill>
                <a:latin typeface="Arial" panose="020B0604020202020204" pitchFamily="34" charset="0"/>
                <a:cs typeface="Arial" panose="020B0604020202020204" pitchFamily="34" charset="0"/>
              </a:rPr>
              <a:t>Medical Board Core Services </a:t>
            </a:r>
          </a:p>
        </p:txBody>
      </p:sp>
      <p:graphicFrame>
        <p:nvGraphicFramePr>
          <p:cNvPr id="2" name="Diagram 1">
            <a:extLst>
              <a:ext uri="{FF2B5EF4-FFF2-40B4-BE49-F238E27FC236}">
                <a16:creationId xmlns:a16="http://schemas.microsoft.com/office/drawing/2014/main" id="{91D4340E-2325-4845-BFA1-0421BE2DE671}"/>
              </a:ext>
            </a:extLst>
          </p:cNvPr>
          <p:cNvGraphicFramePr/>
          <p:nvPr/>
        </p:nvGraphicFramePr>
        <p:xfrm>
          <a:off x="1117331" y="836729"/>
          <a:ext cx="10119362" cy="4439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8" name="Picture 67">
            <a:extLst>
              <a:ext uri="{FF2B5EF4-FFF2-40B4-BE49-F238E27FC236}">
                <a16:creationId xmlns:a16="http://schemas.microsoft.com/office/drawing/2014/main" id="{89051520-B2A1-4347-8BD0-C379B487C56A}"/>
              </a:ext>
            </a:extLst>
          </p:cNvPr>
          <p:cNvPicPr>
            <a:picLocks noChangeAspect="1"/>
          </p:cNvPicPr>
          <p:nvPr/>
        </p:nvPicPr>
        <p:blipFill>
          <a:blip r:embed="rId8"/>
          <a:stretch>
            <a:fillRect/>
          </a:stretch>
        </p:blipFill>
        <p:spPr>
          <a:xfrm>
            <a:off x="9582538" y="166561"/>
            <a:ext cx="1617919" cy="611304"/>
          </a:xfrm>
          <a:prstGeom prst="rect">
            <a:avLst/>
          </a:prstGeom>
        </p:spPr>
      </p:pic>
      <p:pic>
        <p:nvPicPr>
          <p:cNvPr id="13" name="Graphic 12" descr="Magnifying glass with solid fill">
            <a:extLst>
              <a:ext uri="{FF2B5EF4-FFF2-40B4-BE49-F238E27FC236}">
                <a16:creationId xmlns:a16="http://schemas.microsoft.com/office/drawing/2014/main" id="{2EEBBD9D-B0E2-4823-9CCB-F17EB1792D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02987" y="1898358"/>
            <a:ext cx="480206" cy="480206"/>
          </a:xfrm>
          <a:prstGeom prst="rect">
            <a:avLst/>
          </a:prstGeom>
        </p:spPr>
      </p:pic>
      <p:pic>
        <p:nvPicPr>
          <p:cNvPr id="9" name="Graphic 8" descr="Diploma with solid fill">
            <a:extLst>
              <a:ext uri="{FF2B5EF4-FFF2-40B4-BE49-F238E27FC236}">
                <a16:creationId xmlns:a16="http://schemas.microsoft.com/office/drawing/2014/main" id="{2910D50F-89FB-4939-AE46-EF25F07D57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2987" y="991378"/>
            <a:ext cx="492202" cy="492202"/>
          </a:xfrm>
          <a:prstGeom prst="rect">
            <a:avLst/>
          </a:prstGeom>
        </p:spPr>
      </p:pic>
      <p:pic>
        <p:nvPicPr>
          <p:cNvPr id="11" name="Graphic 10" descr="Eye with solid fill">
            <a:extLst>
              <a:ext uri="{FF2B5EF4-FFF2-40B4-BE49-F238E27FC236}">
                <a16:creationId xmlns:a16="http://schemas.microsoft.com/office/drawing/2014/main" id="{AAF3E707-ADF3-4BD6-8405-01A0D25A365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26787" y="3632164"/>
            <a:ext cx="632606" cy="632606"/>
          </a:xfrm>
          <a:prstGeom prst="rect">
            <a:avLst/>
          </a:prstGeom>
        </p:spPr>
      </p:pic>
    </p:spTree>
    <p:extLst>
      <p:ext uri="{BB962C8B-B14F-4D97-AF65-F5344CB8AC3E}">
        <p14:creationId xmlns:p14="http://schemas.microsoft.com/office/powerpoint/2010/main" val="128972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8D8805E-9F15-48B7-8AF1-9E4928AA066F}"/>
              </a:ext>
            </a:extLst>
          </p:cNvPr>
          <p:cNvSpPr>
            <a:spLocks noGrp="1"/>
          </p:cNvSpPr>
          <p:nvPr>
            <p:ph type="title"/>
          </p:nvPr>
        </p:nvSpPr>
        <p:spPr/>
        <p:txBody>
          <a:bodyPr/>
          <a:lstStyle/>
          <a:p>
            <a:r>
              <a:rPr lang="en-US" dirty="0">
                <a:solidFill>
                  <a:schemeClr val="accent6"/>
                </a:solidFill>
              </a:rPr>
              <a:t>DPM Licenses </a:t>
            </a:r>
          </a:p>
        </p:txBody>
      </p:sp>
      <p:graphicFrame>
        <p:nvGraphicFramePr>
          <p:cNvPr id="10" name="Table 10">
            <a:extLst>
              <a:ext uri="{FF2B5EF4-FFF2-40B4-BE49-F238E27FC236}">
                <a16:creationId xmlns:a16="http://schemas.microsoft.com/office/drawing/2014/main" id="{4CF4A074-7855-41EC-80CF-D3E06171BC0B}"/>
              </a:ext>
            </a:extLst>
          </p:cNvPr>
          <p:cNvGraphicFramePr>
            <a:graphicFrameLocks noGrp="1"/>
          </p:cNvGraphicFramePr>
          <p:nvPr>
            <p:ph idx="1"/>
            <p:extLst>
              <p:ext uri="{D42A27DB-BD31-4B8C-83A1-F6EECF244321}">
                <p14:modId xmlns:p14="http://schemas.microsoft.com/office/powerpoint/2010/main" val="744365246"/>
              </p:ext>
            </p:extLst>
          </p:nvPr>
        </p:nvGraphicFramePr>
        <p:xfrm>
          <a:off x="1097280" y="2188454"/>
          <a:ext cx="10058401" cy="1478280"/>
        </p:xfrm>
        <a:graphic>
          <a:graphicData uri="http://schemas.openxmlformats.org/drawingml/2006/table">
            <a:tbl>
              <a:tblPr firstRow="1" bandRow="1">
                <a:tableStyleId>{5DA37D80-6434-44D0-A028-1B22A696006F}</a:tableStyleId>
              </a:tblPr>
              <a:tblGrid>
                <a:gridCol w="1923321">
                  <a:extLst>
                    <a:ext uri="{9D8B030D-6E8A-4147-A177-3AD203B41FA5}">
                      <a16:colId xmlns:a16="http://schemas.microsoft.com/office/drawing/2014/main" val="4064490392"/>
                    </a:ext>
                  </a:extLst>
                </a:gridCol>
                <a:gridCol w="1429480">
                  <a:extLst>
                    <a:ext uri="{9D8B030D-6E8A-4147-A177-3AD203B41FA5}">
                      <a16:colId xmlns:a16="http://schemas.microsoft.com/office/drawing/2014/main" val="3564904755"/>
                    </a:ext>
                  </a:extLst>
                </a:gridCol>
                <a:gridCol w="1676400">
                  <a:extLst>
                    <a:ext uri="{9D8B030D-6E8A-4147-A177-3AD203B41FA5}">
                      <a16:colId xmlns:a16="http://schemas.microsoft.com/office/drawing/2014/main" val="1304286169"/>
                    </a:ext>
                  </a:extLst>
                </a:gridCol>
                <a:gridCol w="1676400">
                  <a:extLst>
                    <a:ext uri="{9D8B030D-6E8A-4147-A177-3AD203B41FA5}">
                      <a16:colId xmlns:a16="http://schemas.microsoft.com/office/drawing/2014/main" val="3559956539"/>
                    </a:ext>
                  </a:extLst>
                </a:gridCol>
                <a:gridCol w="1676400">
                  <a:extLst>
                    <a:ext uri="{9D8B030D-6E8A-4147-A177-3AD203B41FA5}">
                      <a16:colId xmlns:a16="http://schemas.microsoft.com/office/drawing/2014/main" val="1954373677"/>
                    </a:ext>
                  </a:extLst>
                </a:gridCol>
                <a:gridCol w="1676400">
                  <a:extLst>
                    <a:ext uri="{9D8B030D-6E8A-4147-A177-3AD203B41FA5}">
                      <a16:colId xmlns:a16="http://schemas.microsoft.com/office/drawing/2014/main" val="413313501"/>
                    </a:ext>
                  </a:extLst>
                </a:gridCol>
              </a:tblGrid>
              <a:tr h="0">
                <a:tc gridSpan="6">
                  <a:txBody>
                    <a:bodyPr/>
                    <a:lstStyle/>
                    <a:p>
                      <a:pPr algn="ctr"/>
                      <a:r>
                        <a:rPr lang="en-US" sz="2400" dirty="0">
                          <a:solidFill>
                            <a:schemeClr val="accent5">
                              <a:lumMod val="75000"/>
                            </a:schemeClr>
                          </a:solidFill>
                        </a:rPr>
                        <a:t>Total Active Licenses</a:t>
                      </a:r>
                    </a:p>
                    <a:p>
                      <a:pPr algn="ctr"/>
                      <a:endParaRPr lang="en-US" sz="900" dirty="0">
                        <a:solidFill>
                          <a:schemeClr val="accent5">
                            <a:lumMod val="75000"/>
                          </a:schemeClr>
                        </a:solidFill>
                      </a:endParaRPr>
                    </a:p>
                    <a:p>
                      <a:r>
                        <a:rPr lang="en-US" dirty="0">
                          <a:solidFill>
                            <a:schemeClr val="accent5">
                              <a:lumMod val="75000"/>
                            </a:schemeClr>
                          </a:solidFill>
                        </a:rPr>
                        <a:t>License Type            6/30/22             6/30/21              6/30/20              6/30/19              6/30/18</a:t>
                      </a:r>
                    </a:p>
                  </a:txBody>
                  <a:tcPr/>
                </a:tc>
                <a:tc hMerge="1">
                  <a:txBody>
                    <a:bodyPr/>
                    <a:lstStyle/>
                    <a:p>
                      <a:r>
                        <a:rPr lang="en-US" dirty="0"/>
                        <a:t>Total Active Licensees as of </a:t>
                      </a:r>
                    </a:p>
                    <a:p>
                      <a:r>
                        <a:rPr lang="en-US" dirty="0"/>
                        <a:t>6/30/21              6/30/21              6/30/19              6/30/18               6/30/21</a:t>
                      </a:r>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180426425"/>
                  </a:ext>
                </a:extLst>
              </a:tr>
              <a:tr h="411711">
                <a:tc>
                  <a:txBody>
                    <a:bodyPr/>
                    <a:lstStyle/>
                    <a:p>
                      <a:r>
                        <a:rPr lang="en-US" sz="1700" dirty="0">
                          <a:solidFill>
                            <a:schemeClr val="accent5">
                              <a:lumMod val="75000"/>
                            </a:schemeClr>
                          </a:solidFill>
                        </a:rPr>
                        <a:t>Podiatric Physician (DPM)</a:t>
                      </a:r>
                    </a:p>
                  </a:txBody>
                  <a:tcPr/>
                </a:tc>
                <a:tc>
                  <a:txBody>
                    <a:bodyPr/>
                    <a:lstStyle/>
                    <a:p>
                      <a:pPr algn="ctr"/>
                      <a:r>
                        <a:rPr lang="en-US" dirty="0">
                          <a:solidFill>
                            <a:schemeClr val="accent5">
                              <a:lumMod val="75000"/>
                            </a:schemeClr>
                          </a:solidFill>
                        </a:rPr>
                        <a:t>988</a:t>
                      </a:r>
                    </a:p>
                  </a:txBody>
                  <a:tcPr/>
                </a:tc>
                <a:tc>
                  <a:txBody>
                    <a:bodyPr/>
                    <a:lstStyle/>
                    <a:p>
                      <a:pPr algn="ctr"/>
                      <a:r>
                        <a:rPr lang="en-US" dirty="0">
                          <a:solidFill>
                            <a:schemeClr val="accent5">
                              <a:lumMod val="75000"/>
                            </a:schemeClr>
                          </a:solidFill>
                        </a:rPr>
                        <a:t>1,047</a:t>
                      </a:r>
                    </a:p>
                  </a:txBody>
                  <a:tcPr/>
                </a:tc>
                <a:tc>
                  <a:txBody>
                    <a:bodyPr/>
                    <a:lstStyle/>
                    <a:p>
                      <a:pPr algn="ctr"/>
                      <a:r>
                        <a:rPr lang="en-US" dirty="0">
                          <a:solidFill>
                            <a:schemeClr val="accent5">
                              <a:lumMod val="75000"/>
                            </a:schemeClr>
                          </a:solidFill>
                        </a:rPr>
                        <a:t>1,003 </a:t>
                      </a:r>
                    </a:p>
                  </a:txBody>
                  <a:tcPr/>
                </a:tc>
                <a:tc>
                  <a:txBody>
                    <a:bodyPr/>
                    <a:lstStyle/>
                    <a:p>
                      <a:pPr algn="ctr"/>
                      <a:r>
                        <a:rPr lang="en-US" dirty="0">
                          <a:solidFill>
                            <a:schemeClr val="accent5">
                              <a:lumMod val="75000"/>
                            </a:schemeClr>
                          </a:solidFill>
                        </a:rPr>
                        <a:t>981</a:t>
                      </a:r>
                    </a:p>
                  </a:txBody>
                  <a:tcPr/>
                </a:tc>
                <a:tc>
                  <a:txBody>
                    <a:bodyPr/>
                    <a:lstStyle/>
                    <a:p>
                      <a:pPr algn="ctr"/>
                      <a:r>
                        <a:rPr lang="en-US" dirty="0">
                          <a:solidFill>
                            <a:schemeClr val="accent5">
                              <a:lumMod val="75000"/>
                            </a:schemeClr>
                          </a:solidFill>
                        </a:rPr>
                        <a:t>956</a:t>
                      </a:r>
                    </a:p>
                  </a:txBody>
                  <a:tcPr/>
                </a:tc>
                <a:extLst>
                  <a:ext uri="{0D108BD9-81ED-4DB2-BD59-A6C34878D82A}">
                    <a16:rowId xmlns:a16="http://schemas.microsoft.com/office/drawing/2014/main" val="76698945"/>
                  </a:ext>
                </a:extLst>
              </a:tr>
            </a:tbl>
          </a:graphicData>
        </a:graphic>
      </p:graphicFrame>
      <p:graphicFrame>
        <p:nvGraphicFramePr>
          <p:cNvPr id="13" name="Table 13">
            <a:extLst>
              <a:ext uri="{FF2B5EF4-FFF2-40B4-BE49-F238E27FC236}">
                <a16:creationId xmlns:a16="http://schemas.microsoft.com/office/drawing/2014/main" id="{AC0635D5-AA23-485F-AAF2-C73350BAD64E}"/>
              </a:ext>
            </a:extLst>
          </p:cNvPr>
          <p:cNvGraphicFramePr>
            <a:graphicFrameLocks noGrp="1"/>
          </p:cNvGraphicFramePr>
          <p:nvPr>
            <p:extLst>
              <p:ext uri="{D42A27DB-BD31-4B8C-83A1-F6EECF244321}">
                <p14:modId xmlns:p14="http://schemas.microsoft.com/office/powerpoint/2010/main" val="2932201025"/>
              </p:ext>
            </p:extLst>
          </p:nvPr>
        </p:nvGraphicFramePr>
        <p:xfrm>
          <a:off x="1097280" y="4058767"/>
          <a:ext cx="10058400" cy="1478280"/>
        </p:xfrm>
        <a:graphic>
          <a:graphicData uri="http://schemas.openxmlformats.org/drawingml/2006/table">
            <a:tbl>
              <a:tblPr firstRow="1" bandRow="1">
                <a:tableStyleId>{ED083AE6-46FA-4A59-8FB0-9F97EB10719F}</a:tableStyleId>
              </a:tblPr>
              <a:tblGrid>
                <a:gridCol w="1851403">
                  <a:extLst>
                    <a:ext uri="{9D8B030D-6E8A-4147-A177-3AD203B41FA5}">
                      <a16:colId xmlns:a16="http://schemas.microsoft.com/office/drawing/2014/main" val="1674035745"/>
                    </a:ext>
                  </a:extLst>
                </a:gridCol>
                <a:gridCol w="1501397">
                  <a:extLst>
                    <a:ext uri="{9D8B030D-6E8A-4147-A177-3AD203B41FA5}">
                      <a16:colId xmlns:a16="http://schemas.microsoft.com/office/drawing/2014/main" val="3448394378"/>
                    </a:ext>
                  </a:extLst>
                </a:gridCol>
                <a:gridCol w="1676400">
                  <a:extLst>
                    <a:ext uri="{9D8B030D-6E8A-4147-A177-3AD203B41FA5}">
                      <a16:colId xmlns:a16="http://schemas.microsoft.com/office/drawing/2014/main" val="2584838496"/>
                    </a:ext>
                  </a:extLst>
                </a:gridCol>
                <a:gridCol w="1676400">
                  <a:extLst>
                    <a:ext uri="{9D8B030D-6E8A-4147-A177-3AD203B41FA5}">
                      <a16:colId xmlns:a16="http://schemas.microsoft.com/office/drawing/2014/main" val="3816935465"/>
                    </a:ext>
                  </a:extLst>
                </a:gridCol>
                <a:gridCol w="1676400">
                  <a:extLst>
                    <a:ext uri="{9D8B030D-6E8A-4147-A177-3AD203B41FA5}">
                      <a16:colId xmlns:a16="http://schemas.microsoft.com/office/drawing/2014/main" val="2394165782"/>
                    </a:ext>
                  </a:extLst>
                </a:gridCol>
                <a:gridCol w="1676400">
                  <a:extLst>
                    <a:ext uri="{9D8B030D-6E8A-4147-A177-3AD203B41FA5}">
                      <a16:colId xmlns:a16="http://schemas.microsoft.com/office/drawing/2014/main" val="1388415034"/>
                    </a:ext>
                  </a:extLst>
                </a:gridCol>
              </a:tblGrid>
              <a:tr h="379612">
                <a:tc gridSpan="6">
                  <a:txBody>
                    <a:bodyPr/>
                    <a:lstStyle/>
                    <a:p>
                      <a:pPr algn="ctr"/>
                      <a:r>
                        <a:rPr lang="en-US" sz="2400" dirty="0">
                          <a:solidFill>
                            <a:schemeClr val="accent5">
                              <a:lumMod val="75000"/>
                            </a:schemeClr>
                          </a:solidFill>
                        </a:rPr>
                        <a:t>New Licenses Issued</a:t>
                      </a:r>
                    </a:p>
                    <a:p>
                      <a:pPr algn="ctr"/>
                      <a:endParaRPr lang="en-US" sz="900" dirty="0">
                        <a:solidFill>
                          <a:schemeClr val="accent5">
                            <a:lumMod val="75000"/>
                          </a:schemeClr>
                        </a:solidFill>
                      </a:endParaRPr>
                    </a:p>
                    <a:p>
                      <a:pPr algn="l"/>
                      <a:r>
                        <a:rPr lang="en-US" sz="1800" dirty="0">
                          <a:solidFill>
                            <a:schemeClr val="accent5">
                              <a:lumMod val="75000"/>
                            </a:schemeClr>
                          </a:solidFill>
                        </a:rPr>
                        <a:t>License Type            6/30/22              6/30/21             6/30/20              6/30/19             6/30/18</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l"/>
                      <a:endParaRPr lang="en-US" sz="1800" dirty="0"/>
                    </a:p>
                  </a:txBody>
                  <a:tcPr/>
                </a:tc>
                <a:extLst>
                  <a:ext uri="{0D108BD9-81ED-4DB2-BD59-A6C34878D82A}">
                    <a16:rowId xmlns:a16="http://schemas.microsoft.com/office/drawing/2014/main" val="9997721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chemeClr val="accent5">
                              <a:lumMod val="75000"/>
                            </a:schemeClr>
                          </a:solidFill>
                        </a:rPr>
                        <a:t>Podiatric Physician (DPM)</a:t>
                      </a:r>
                    </a:p>
                  </a:txBody>
                  <a:tcPr/>
                </a:tc>
                <a:tc>
                  <a:txBody>
                    <a:bodyPr/>
                    <a:lstStyle/>
                    <a:p>
                      <a:pPr algn="ctr"/>
                      <a:r>
                        <a:rPr lang="en-US" dirty="0">
                          <a:solidFill>
                            <a:schemeClr val="accent5">
                              <a:lumMod val="75000"/>
                            </a:schemeClr>
                          </a:solidFill>
                        </a:rPr>
                        <a:t>43</a:t>
                      </a:r>
                    </a:p>
                  </a:txBody>
                  <a:tcPr/>
                </a:tc>
                <a:tc>
                  <a:txBody>
                    <a:bodyPr/>
                    <a:lstStyle/>
                    <a:p>
                      <a:pPr algn="ctr"/>
                      <a:r>
                        <a:rPr lang="en-US" dirty="0">
                          <a:solidFill>
                            <a:schemeClr val="accent5">
                              <a:lumMod val="75000"/>
                            </a:schemeClr>
                          </a:solidFill>
                        </a:rPr>
                        <a:t>43</a:t>
                      </a:r>
                    </a:p>
                  </a:txBody>
                  <a:tcPr/>
                </a:tc>
                <a:tc>
                  <a:txBody>
                    <a:bodyPr/>
                    <a:lstStyle/>
                    <a:p>
                      <a:pPr algn="ctr"/>
                      <a:r>
                        <a:rPr lang="en-US" dirty="0">
                          <a:solidFill>
                            <a:schemeClr val="accent5">
                              <a:lumMod val="75000"/>
                            </a:schemeClr>
                          </a:solidFill>
                        </a:rPr>
                        <a:t>45</a:t>
                      </a:r>
                    </a:p>
                  </a:txBody>
                  <a:tcPr/>
                </a:tc>
                <a:tc>
                  <a:txBody>
                    <a:bodyPr/>
                    <a:lstStyle/>
                    <a:p>
                      <a:pPr algn="ctr"/>
                      <a:r>
                        <a:rPr lang="en-US" dirty="0">
                          <a:solidFill>
                            <a:schemeClr val="accent5">
                              <a:lumMod val="75000"/>
                            </a:schemeClr>
                          </a:solidFill>
                        </a:rPr>
                        <a:t>48</a:t>
                      </a:r>
                    </a:p>
                  </a:txBody>
                  <a:tcPr/>
                </a:tc>
                <a:tc>
                  <a:txBody>
                    <a:bodyPr/>
                    <a:lstStyle/>
                    <a:p>
                      <a:pPr algn="ctr"/>
                      <a:r>
                        <a:rPr lang="en-US" dirty="0">
                          <a:solidFill>
                            <a:schemeClr val="accent5">
                              <a:lumMod val="75000"/>
                            </a:schemeClr>
                          </a:solidFill>
                        </a:rPr>
                        <a:t>43</a:t>
                      </a:r>
                    </a:p>
                  </a:txBody>
                  <a:tcPr/>
                </a:tc>
                <a:extLst>
                  <a:ext uri="{0D108BD9-81ED-4DB2-BD59-A6C34878D82A}">
                    <a16:rowId xmlns:a16="http://schemas.microsoft.com/office/drawing/2014/main" val="225504926"/>
                  </a:ext>
                </a:extLst>
              </a:tr>
            </a:tbl>
          </a:graphicData>
        </a:graphic>
      </p:graphicFrame>
      <p:sp>
        <p:nvSpPr>
          <p:cNvPr id="14" name="TextBox 13">
            <a:extLst>
              <a:ext uri="{FF2B5EF4-FFF2-40B4-BE49-F238E27FC236}">
                <a16:creationId xmlns:a16="http://schemas.microsoft.com/office/drawing/2014/main" id="{CFFABD4E-6E27-4AA1-A76F-0DD1F8EBDD91}"/>
              </a:ext>
            </a:extLst>
          </p:cNvPr>
          <p:cNvSpPr txBox="1"/>
          <p:nvPr/>
        </p:nvSpPr>
        <p:spPr>
          <a:xfrm>
            <a:off x="8831005" y="5652081"/>
            <a:ext cx="2286908" cy="276999"/>
          </a:xfrm>
          <a:prstGeom prst="rect">
            <a:avLst/>
          </a:prstGeom>
          <a:noFill/>
        </p:spPr>
        <p:txBody>
          <a:bodyPr wrap="none" rtlCol="0">
            <a:spAutoFit/>
          </a:bodyPr>
          <a:lstStyle/>
          <a:p>
            <a:r>
              <a:rPr lang="en-US" sz="1200" i="1" dirty="0"/>
              <a:t>Data from FY22 Annual Report</a:t>
            </a:r>
          </a:p>
        </p:txBody>
      </p:sp>
      <p:pic>
        <p:nvPicPr>
          <p:cNvPr id="15" name="Picture 14">
            <a:extLst>
              <a:ext uri="{FF2B5EF4-FFF2-40B4-BE49-F238E27FC236}">
                <a16:creationId xmlns:a16="http://schemas.microsoft.com/office/drawing/2014/main" id="{DCD8C29D-7551-44C9-82A0-31F38D26063E}"/>
              </a:ext>
            </a:extLst>
          </p:cNvPr>
          <p:cNvPicPr>
            <a:picLocks noChangeAspect="1"/>
          </p:cNvPicPr>
          <p:nvPr/>
        </p:nvPicPr>
        <p:blipFill>
          <a:blip r:embed="rId3"/>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682375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16">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3" name="Rectangle 18">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5">
            <a:extLst>
              <a:ext uri="{FF2B5EF4-FFF2-40B4-BE49-F238E27FC236}">
                <a16:creationId xmlns:a16="http://schemas.microsoft.com/office/drawing/2014/main" id="{9F391091-1D4B-4EB8-833E-BA0F32F34563}"/>
              </a:ext>
            </a:extLst>
          </p:cNvPr>
          <p:cNvSpPr>
            <a:spLocks noGrp="1"/>
          </p:cNvSpPr>
          <p:nvPr>
            <p:ph type="title"/>
          </p:nvPr>
        </p:nvSpPr>
        <p:spPr>
          <a:xfrm>
            <a:off x="492369" y="516835"/>
            <a:ext cx="3399407" cy="5772840"/>
          </a:xfrm>
        </p:spPr>
        <p:txBody>
          <a:bodyPr vert="horz" lIns="91440" tIns="45720" rIns="91440" bIns="45720" rtlCol="0" anchor="ctr">
            <a:normAutofit/>
          </a:bodyPr>
          <a:lstStyle/>
          <a:p>
            <a:pPr algn="ctr"/>
            <a:r>
              <a:rPr lang="en-US" dirty="0">
                <a:solidFill>
                  <a:srgbClr val="FFFFFF"/>
                </a:solidFill>
              </a:rPr>
              <a:t>Maintaining a License</a:t>
            </a:r>
          </a:p>
        </p:txBody>
      </p:sp>
      <p:sp>
        <p:nvSpPr>
          <p:cNvPr id="21" name="Rectangle 20">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Diagram 4">
            <a:extLst>
              <a:ext uri="{FF2B5EF4-FFF2-40B4-BE49-F238E27FC236}">
                <a16:creationId xmlns:a16="http://schemas.microsoft.com/office/drawing/2014/main" id="{7E1B6CCC-2F24-4D06-9033-65AD070F9EE2}"/>
              </a:ext>
            </a:extLst>
          </p:cNvPr>
          <p:cNvGraphicFramePr/>
          <p:nvPr/>
        </p:nvGraphicFramePr>
        <p:xfrm>
          <a:off x="4745296" y="777865"/>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02D2F768-2E35-49CA-BF72-E8C138805BE0}"/>
              </a:ext>
            </a:extLst>
          </p:cNvPr>
          <p:cNvPicPr>
            <a:picLocks noChangeAspect="1"/>
          </p:cNvPicPr>
          <p:nvPr/>
        </p:nvPicPr>
        <p:blipFill>
          <a:blip r:embed="rId8"/>
          <a:stretch>
            <a:fillRect/>
          </a:stretch>
        </p:blipFill>
        <p:spPr>
          <a:xfrm>
            <a:off x="9582538" y="166561"/>
            <a:ext cx="1617919" cy="611304"/>
          </a:xfrm>
          <a:prstGeom prst="rect">
            <a:avLst/>
          </a:prstGeom>
        </p:spPr>
      </p:pic>
    </p:spTree>
    <p:extLst>
      <p:ext uri="{BB962C8B-B14F-4D97-AF65-F5344CB8AC3E}">
        <p14:creationId xmlns:p14="http://schemas.microsoft.com/office/powerpoint/2010/main" val="2361029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5CFD66C9-789A-4814-AB5E-1EE0840DC418}"/>
              </a:ext>
            </a:extLst>
          </p:cNvPr>
          <p:cNvGraphicFramePr>
            <a:graphicFrameLocks/>
          </p:cNvGraphicFramePr>
          <p:nvPr>
            <p:extLst>
              <p:ext uri="{D42A27DB-BD31-4B8C-83A1-F6EECF244321}">
                <p14:modId xmlns:p14="http://schemas.microsoft.com/office/powerpoint/2010/main" val="3183510509"/>
              </p:ext>
            </p:extLst>
          </p:nvPr>
        </p:nvGraphicFramePr>
        <p:xfrm>
          <a:off x="830179" y="1859694"/>
          <a:ext cx="10708105" cy="4136391"/>
        </p:xfrm>
        <a:graphic>
          <a:graphicData uri="http://schemas.openxmlformats.org/drawingml/2006/table">
            <a:tbl>
              <a:tblPr firstRow="1" bandRow="1">
                <a:tableStyleId>{9DCAF9ED-07DC-4A11-8D7F-57B35C25682E}</a:tableStyleId>
              </a:tblPr>
              <a:tblGrid>
                <a:gridCol w="4401300">
                  <a:extLst>
                    <a:ext uri="{9D8B030D-6E8A-4147-A177-3AD203B41FA5}">
                      <a16:colId xmlns:a16="http://schemas.microsoft.com/office/drawing/2014/main" val="2950102517"/>
                    </a:ext>
                  </a:extLst>
                </a:gridCol>
                <a:gridCol w="3490496">
                  <a:extLst>
                    <a:ext uri="{9D8B030D-6E8A-4147-A177-3AD203B41FA5}">
                      <a16:colId xmlns:a16="http://schemas.microsoft.com/office/drawing/2014/main" val="1210931275"/>
                    </a:ext>
                  </a:extLst>
                </a:gridCol>
                <a:gridCol w="2816309">
                  <a:extLst>
                    <a:ext uri="{9D8B030D-6E8A-4147-A177-3AD203B41FA5}">
                      <a16:colId xmlns:a16="http://schemas.microsoft.com/office/drawing/2014/main" val="2778420730"/>
                    </a:ext>
                  </a:extLst>
                </a:gridCol>
              </a:tblGrid>
              <a:tr h="408111">
                <a:tc>
                  <a:txBody>
                    <a:bodyPr/>
                    <a:lstStyle/>
                    <a:p>
                      <a:r>
                        <a:rPr lang="en-US" sz="2000" dirty="0">
                          <a:solidFill>
                            <a:schemeClr val="bg1"/>
                          </a:solidFill>
                        </a:rPr>
                        <a:t>First initial of licensee’s last name</a:t>
                      </a:r>
                    </a:p>
                  </a:txBody>
                  <a:tcPr/>
                </a:tc>
                <a:tc>
                  <a:txBody>
                    <a:bodyPr/>
                    <a:lstStyle/>
                    <a:p>
                      <a:r>
                        <a:rPr lang="en-US" sz="2000" dirty="0">
                          <a:solidFill>
                            <a:schemeClr val="bg1"/>
                          </a:solidFill>
                        </a:rPr>
                        <a:t>Licensure expiration date</a:t>
                      </a:r>
                    </a:p>
                  </a:txBody>
                  <a:tcPr/>
                </a:tc>
                <a:tc>
                  <a:txBody>
                    <a:bodyPr/>
                    <a:lstStyle/>
                    <a:p>
                      <a:r>
                        <a:rPr lang="en-US" sz="2000" dirty="0">
                          <a:solidFill>
                            <a:schemeClr val="bg1"/>
                          </a:solidFill>
                        </a:rPr>
                        <a:t>CME cycle</a:t>
                      </a:r>
                    </a:p>
                  </a:txBody>
                  <a:tcPr/>
                </a:tc>
                <a:extLst>
                  <a:ext uri="{0D108BD9-81ED-4DB2-BD59-A6C34878D82A}">
                    <a16:rowId xmlns:a16="http://schemas.microsoft.com/office/drawing/2014/main" val="3661809344"/>
                  </a:ext>
                </a:extLst>
              </a:tr>
              <a:tr h="466035">
                <a:tc>
                  <a:txBody>
                    <a:bodyPr/>
                    <a:lstStyle/>
                    <a:p>
                      <a:r>
                        <a:rPr lang="en-US" sz="2000" dirty="0">
                          <a:solidFill>
                            <a:schemeClr val="accent6"/>
                          </a:solidFill>
                        </a:rPr>
                        <a:t>A-B</a:t>
                      </a:r>
                    </a:p>
                  </a:txBody>
                  <a:tcPr/>
                </a:tc>
                <a:tc>
                  <a:txBody>
                    <a:bodyPr/>
                    <a:lstStyle/>
                    <a:p>
                      <a:r>
                        <a:rPr lang="en-US" sz="2000" dirty="0">
                          <a:solidFill>
                            <a:schemeClr val="accent6"/>
                          </a:solidFill>
                        </a:rPr>
                        <a:t>July 1 – odd years</a:t>
                      </a:r>
                    </a:p>
                  </a:txBody>
                  <a:tcPr/>
                </a:tc>
                <a:tc>
                  <a:txBody>
                    <a:bodyPr/>
                    <a:lstStyle/>
                    <a:p>
                      <a:r>
                        <a:rPr lang="en-US" sz="2000" dirty="0">
                          <a:solidFill>
                            <a:schemeClr val="accent6"/>
                          </a:solidFill>
                        </a:rPr>
                        <a:t>7/1/2023</a:t>
                      </a:r>
                    </a:p>
                  </a:txBody>
                  <a:tcPr/>
                </a:tc>
                <a:extLst>
                  <a:ext uri="{0D108BD9-81ED-4DB2-BD59-A6C34878D82A}">
                    <a16:rowId xmlns:a16="http://schemas.microsoft.com/office/drawing/2014/main" val="1321464924"/>
                  </a:ext>
                </a:extLst>
              </a:tr>
              <a:tr h="466035">
                <a:tc>
                  <a:txBody>
                    <a:bodyPr/>
                    <a:lstStyle/>
                    <a:p>
                      <a:r>
                        <a:rPr lang="en-US" sz="2000" dirty="0">
                          <a:solidFill>
                            <a:schemeClr val="accent6"/>
                          </a:solidFill>
                        </a:rPr>
                        <a:t>C-D</a:t>
                      </a:r>
                    </a:p>
                  </a:txBody>
                  <a:tcPr/>
                </a:tc>
                <a:tc>
                  <a:txBody>
                    <a:bodyPr/>
                    <a:lstStyle/>
                    <a:p>
                      <a:r>
                        <a:rPr lang="en-US" sz="2000" dirty="0">
                          <a:solidFill>
                            <a:schemeClr val="accent6"/>
                          </a:solidFill>
                        </a:rPr>
                        <a:t>April 1 – odd years</a:t>
                      </a:r>
                    </a:p>
                  </a:txBody>
                  <a:tcPr/>
                </a:tc>
                <a:tc>
                  <a:txBody>
                    <a:bodyPr/>
                    <a:lstStyle/>
                    <a:p>
                      <a:r>
                        <a:rPr lang="en-US" sz="2000" dirty="0">
                          <a:solidFill>
                            <a:schemeClr val="accent6"/>
                          </a:solidFill>
                        </a:rPr>
                        <a:t>4/1/2023</a:t>
                      </a:r>
                    </a:p>
                  </a:txBody>
                  <a:tcPr/>
                </a:tc>
                <a:extLst>
                  <a:ext uri="{0D108BD9-81ED-4DB2-BD59-A6C34878D82A}">
                    <a16:rowId xmlns:a16="http://schemas.microsoft.com/office/drawing/2014/main" val="1848708795"/>
                  </a:ext>
                </a:extLst>
              </a:tr>
              <a:tr h="466035">
                <a:tc>
                  <a:txBody>
                    <a:bodyPr/>
                    <a:lstStyle/>
                    <a:p>
                      <a:r>
                        <a:rPr lang="en-US" sz="2000" b="1" dirty="0">
                          <a:solidFill>
                            <a:schemeClr val="accent4"/>
                          </a:solidFill>
                        </a:rPr>
                        <a:t>E-F-G</a:t>
                      </a:r>
                    </a:p>
                  </a:txBody>
                  <a:tcPr/>
                </a:tc>
                <a:tc>
                  <a:txBody>
                    <a:bodyPr/>
                    <a:lstStyle/>
                    <a:p>
                      <a:r>
                        <a:rPr lang="en-US" sz="2000" b="1" dirty="0">
                          <a:solidFill>
                            <a:schemeClr val="accent4"/>
                          </a:solidFill>
                        </a:rPr>
                        <a:t>January 1- odd years</a:t>
                      </a:r>
                    </a:p>
                  </a:txBody>
                  <a:tcPr/>
                </a:tc>
                <a:tc>
                  <a:txBody>
                    <a:bodyPr/>
                    <a:lstStyle/>
                    <a:p>
                      <a:r>
                        <a:rPr lang="en-US" sz="2000" b="1" dirty="0">
                          <a:solidFill>
                            <a:schemeClr val="accent4"/>
                          </a:solidFill>
                        </a:rPr>
                        <a:t>1/1/2023</a:t>
                      </a:r>
                    </a:p>
                  </a:txBody>
                  <a:tcPr/>
                </a:tc>
                <a:extLst>
                  <a:ext uri="{0D108BD9-81ED-4DB2-BD59-A6C34878D82A}">
                    <a16:rowId xmlns:a16="http://schemas.microsoft.com/office/drawing/2014/main" val="999179772"/>
                  </a:ext>
                </a:extLst>
              </a:tr>
              <a:tr h="466035">
                <a:tc>
                  <a:txBody>
                    <a:bodyPr/>
                    <a:lstStyle/>
                    <a:p>
                      <a:r>
                        <a:rPr lang="en-US" sz="2000" b="0" dirty="0">
                          <a:solidFill>
                            <a:schemeClr val="accent6"/>
                          </a:solidFill>
                        </a:rPr>
                        <a:t>H-I-J-K</a:t>
                      </a:r>
                    </a:p>
                  </a:txBody>
                  <a:tcPr/>
                </a:tc>
                <a:tc>
                  <a:txBody>
                    <a:bodyPr/>
                    <a:lstStyle/>
                    <a:p>
                      <a:r>
                        <a:rPr lang="en-US" sz="2000" b="0" dirty="0">
                          <a:solidFill>
                            <a:schemeClr val="accent6"/>
                          </a:solidFill>
                        </a:rPr>
                        <a:t>October 1 even years </a:t>
                      </a:r>
                    </a:p>
                  </a:txBody>
                  <a:tcPr/>
                </a:tc>
                <a:tc>
                  <a:txBody>
                    <a:bodyPr/>
                    <a:lstStyle/>
                    <a:p>
                      <a:r>
                        <a:rPr lang="en-US" sz="2000" b="0" dirty="0">
                          <a:solidFill>
                            <a:schemeClr val="accent6"/>
                          </a:solidFill>
                        </a:rPr>
                        <a:t>10/1/2022</a:t>
                      </a:r>
                    </a:p>
                  </a:txBody>
                  <a:tcPr/>
                </a:tc>
                <a:extLst>
                  <a:ext uri="{0D108BD9-81ED-4DB2-BD59-A6C34878D82A}">
                    <a16:rowId xmlns:a16="http://schemas.microsoft.com/office/drawing/2014/main" val="4105607901"/>
                  </a:ext>
                </a:extLst>
              </a:tr>
              <a:tr h="466035">
                <a:tc>
                  <a:txBody>
                    <a:bodyPr/>
                    <a:lstStyle/>
                    <a:p>
                      <a:r>
                        <a:rPr lang="en-US" sz="2000" dirty="0">
                          <a:solidFill>
                            <a:schemeClr val="accent6"/>
                          </a:solidFill>
                        </a:rPr>
                        <a:t>L-M</a:t>
                      </a:r>
                    </a:p>
                  </a:txBody>
                  <a:tcPr/>
                </a:tc>
                <a:tc>
                  <a:txBody>
                    <a:bodyPr/>
                    <a:lstStyle/>
                    <a:p>
                      <a:r>
                        <a:rPr lang="en-US" sz="2000" dirty="0">
                          <a:solidFill>
                            <a:schemeClr val="accent6"/>
                          </a:solidFill>
                        </a:rPr>
                        <a:t>July 1 – even years</a:t>
                      </a:r>
                    </a:p>
                  </a:txBody>
                  <a:tcPr/>
                </a:tc>
                <a:tc>
                  <a:txBody>
                    <a:bodyPr/>
                    <a:lstStyle/>
                    <a:p>
                      <a:r>
                        <a:rPr lang="en-US" sz="2000" dirty="0">
                          <a:solidFill>
                            <a:schemeClr val="accent6"/>
                          </a:solidFill>
                        </a:rPr>
                        <a:t>7/1/2024</a:t>
                      </a:r>
                    </a:p>
                  </a:txBody>
                  <a:tcPr/>
                </a:tc>
                <a:extLst>
                  <a:ext uri="{0D108BD9-81ED-4DB2-BD59-A6C34878D82A}">
                    <a16:rowId xmlns:a16="http://schemas.microsoft.com/office/drawing/2014/main" val="1973432620"/>
                  </a:ext>
                </a:extLst>
              </a:tr>
              <a:tr h="466035">
                <a:tc>
                  <a:txBody>
                    <a:bodyPr/>
                    <a:lstStyle/>
                    <a:p>
                      <a:r>
                        <a:rPr lang="en-US" sz="2000" dirty="0">
                          <a:solidFill>
                            <a:schemeClr val="accent6"/>
                          </a:solidFill>
                        </a:rPr>
                        <a:t>N-O-P-Q-R</a:t>
                      </a:r>
                    </a:p>
                  </a:txBody>
                  <a:tcPr/>
                </a:tc>
                <a:tc>
                  <a:txBody>
                    <a:bodyPr/>
                    <a:lstStyle/>
                    <a:p>
                      <a:r>
                        <a:rPr lang="en-US" sz="2000" dirty="0">
                          <a:solidFill>
                            <a:schemeClr val="accent6"/>
                          </a:solidFill>
                        </a:rPr>
                        <a:t>April 1 – even years</a:t>
                      </a:r>
                    </a:p>
                  </a:txBody>
                  <a:tcPr/>
                </a:tc>
                <a:tc>
                  <a:txBody>
                    <a:bodyPr/>
                    <a:lstStyle/>
                    <a:p>
                      <a:r>
                        <a:rPr lang="en-US" sz="2000" dirty="0">
                          <a:solidFill>
                            <a:schemeClr val="accent6"/>
                          </a:solidFill>
                        </a:rPr>
                        <a:t>4/1/2024</a:t>
                      </a:r>
                    </a:p>
                  </a:txBody>
                  <a:tcPr/>
                </a:tc>
                <a:extLst>
                  <a:ext uri="{0D108BD9-81ED-4DB2-BD59-A6C34878D82A}">
                    <a16:rowId xmlns:a16="http://schemas.microsoft.com/office/drawing/2014/main" val="1583943944"/>
                  </a:ext>
                </a:extLst>
              </a:tr>
              <a:tr h="466035">
                <a:tc>
                  <a:txBody>
                    <a:bodyPr/>
                    <a:lstStyle/>
                    <a:p>
                      <a:r>
                        <a:rPr lang="en-US" sz="2000" dirty="0">
                          <a:solidFill>
                            <a:schemeClr val="accent6"/>
                          </a:solidFill>
                        </a:rPr>
                        <a:t>S</a:t>
                      </a:r>
                    </a:p>
                  </a:txBody>
                  <a:tcPr/>
                </a:tc>
                <a:tc>
                  <a:txBody>
                    <a:bodyPr/>
                    <a:lstStyle/>
                    <a:p>
                      <a:r>
                        <a:rPr lang="en-US" sz="2000" dirty="0">
                          <a:solidFill>
                            <a:schemeClr val="accent6"/>
                          </a:solidFill>
                        </a:rPr>
                        <a:t>January 1 – even years</a:t>
                      </a:r>
                    </a:p>
                  </a:txBody>
                  <a:tcPr/>
                </a:tc>
                <a:tc>
                  <a:txBody>
                    <a:bodyPr/>
                    <a:lstStyle/>
                    <a:p>
                      <a:r>
                        <a:rPr lang="en-US" sz="2000" dirty="0">
                          <a:solidFill>
                            <a:schemeClr val="accent6"/>
                          </a:solidFill>
                        </a:rPr>
                        <a:t>1/1/2024</a:t>
                      </a:r>
                    </a:p>
                  </a:txBody>
                  <a:tcPr/>
                </a:tc>
                <a:extLst>
                  <a:ext uri="{0D108BD9-81ED-4DB2-BD59-A6C34878D82A}">
                    <a16:rowId xmlns:a16="http://schemas.microsoft.com/office/drawing/2014/main" val="2033002466"/>
                  </a:ext>
                </a:extLst>
              </a:tr>
              <a:tr h="466035">
                <a:tc>
                  <a:txBody>
                    <a:bodyPr/>
                    <a:lstStyle/>
                    <a:p>
                      <a:r>
                        <a:rPr lang="en-US" sz="2000" b="0" dirty="0">
                          <a:solidFill>
                            <a:schemeClr val="accent6"/>
                          </a:solidFill>
                        </a:rPr>
                        <a:t>T-U-V-W-X-Y-Z</a:t>
                      </a:r>
                    </a:p>
                  </a:txBody>
                  <a:tcPr/>
                </a:tc>
                <a:tc>
                  <a:txBody>
                    <a:bodyPr/>
                    <a:lstStyle/>
                    <a:p>
                      <a:r>
                        <a:rPr lang="en-US" sz="2000" b="0" dirty="0">
                          <a:solidFill>
                            <a:schemeClr val="accent6"/>
                          </a:solidFill>
                        </a:rPr>
                        <a:t>October 1 – odd years </a:t>
                      </a:r>
                    </a:p>
                  </a:txBody>
                  <a:tcPr/>
                </a:tc>
                <a:tc>
                  <a:txBody>
                    <a:bodyPr/>
                    <a:lstStyle/>
                    <a:p>
                      <a:r>
                        <a:rPr lang="en-US" sz="2000" b="0" dirty="0">
                          <a:solidFill>
                            <a:schemeClr val="accent6"/>
                          </a:solidFill>
                        </a:rPr>
                        <a:t>10/1/2023</a:t>
                      </a:r>
                    </a:p>
                  </a:txBody>
                  <a:tcPr/>
                </a:tc>
                <a:extLst>
                  <a:ext uri="{0D108BD9-81ED-4DB2-BD59-A6C34878D82A}">
                    <a16:rowId xmlns:a16="http://schemas.microsoft.com/office/drawing/2014/main" val="734570768"/>
                  </a:ext>
                </a:extLst>
              </a:tr>
            </a:tbl>
          </a:graphicData>
        </a:graphic>
      </p:graphicFrame>
      <p:sp>
        <p:nvSpPr>
          <p:cNvPr id="11" name="TextBox 10">
            <a:extLst>
              <a:ext uri="{FF2B5EF4-FFF2-40B4-BE49-F238E27FC236}">
                <a16:creationId xmlns:a16="http://schemas.microsoft.com/office/drawing/2014/main" id="{D2BD204A-6242-45AE-89B2-D3BFCB39A8D4}"/>
              </a:ext>
            </a:extLst>
          </p:cNvPr>
          <p:cNvSpPr txBox="1"/>
          <p:nvPr/>
        </p:nvSpPr>
        <p:spPr>
          <a:xfrm>
            <a:off x="741947" y="597629"/>
            <a:ext cx="1070810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dirty="0">
                <a:ln>
                  <a:noFill/>
                </a:ln>
                <a:solidFill>
                  <a:srgbClr val="000000">
                    <a:lumMod val="75000"/>
                    <a:lumOff val="25000"/>
                  </a:srgbClr>
                </a:solidFill>
                <a:effectLst/>
                <a:uLnTx/>
                <a:uFillTx/>
                <a:latin typeface="Arial" panose="020B0604020202020204"/>
                <a:ea typeface="+mn-ea"/>
                <a:cs typeface="+mn-cs"/>
              </a:rPr>
              <a:t>Renewal Schedule</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8A40A4DE-C6B8-F321-8082-F925BA960CE1}"/>
              </a:ext>
            </a:extLst>
          </p:cNvPr>
          <p:cNvPicPr>
            <a:picLocks noChangeAspect="1"/>
          </p:cNvPicPr>
          <p:nvPr/>
        </p:nvPicPr>
        <p:blipFill>
          <a:blip r:embed="rId3"/>
          <a:stretch>
            <a:fillRect/>
          </a:stretch>
        </p:blipFill>
        <p:spPr>
          <a:xfrm>
            <a:off x="9582538" y="166561"/>
            <a:ext cx="1617919" cy="611304"/>
          </a:xfrm>
          <a:prstGeom prst="rect">
            <a:avLst/>
          </a:prstGeom>
        </p:spPr>
      </p:pic>
      <p:sp>
        <p:nvSpPr>
          <p:cNvPr id="2" name="TextBox 1">
            <a:extLst>
              <a:ext uri="{FF2B5EF4-FFF2-40B4-BE49-F238E27FC236}">
                <a16:creationId xmlns:a16="http://schemas.microsoft.com/office/drawing/2014/main" id="{CC212112-F69A-C6A3-FF6C-2338ABAB5E8C}"/>
              </a:ext>
            </a:extLst>
          </p:cNvPr>
          <p:cNvSpPr txBox="1"/>
          <p:nvPr/>
        </p:nvSpPr>
        <p:spPr>
          <a:xfrm>
            <a:off x="741947" y="1459494"/>
            <a:ext cx="8073189" cy="369332"/>
          </a:xfrm>
          <a:prstGeom prst="rect">
            <a:avLst/>
          </a:prstGeom>
          <a:noFill/>
        </p:spPr>
        <p:txBody>
          <a:bodyPr wrap="square" rtlCol="0">
            <a:spAutoFit/>
          </a:bodyPr>
          <a:lstStyle/>
          <a:p>
            <a:r>
              <a:rPr lang="en-US" dirty="0">
                <a:solidFill>
                  <a:schemeClr val="accent6"/>
                </a:solidFill>
              </a:rPr>
              <a:t>For licensees that were issued a license prior to October 17, 2019</a:t>
            </a:r>
          </a:p>
        </p:txBody>
      </p:sp>
    </p:spTree>
    <p:extLst>
      <p:ext uri="{BB962C8B-B14F-4D97-AF65-F5344CB8AC3E}">
        <p14:creationId xmlns:p14="http://schemas.microsoft.com/office/powerpoint/2010/main" val="1446137182"/>
      </p:ext>
    </p:extLst>
  </p:cSld>
  <p:clrMapOvr>
    <a:masterClrMapping/>
  </p:clrMapOvr>
</p:sld>
</file>

<file path=ppt/theme/theme1.xml><?xml version="1.0" encoding="utf-8"?>
<a:theme xmlns:a="http://schemas.openxmlformats.org/drawingml/2006/main" name="2_Retrospect">
  <a:themeElements>
    <a:clrScheme name="Custom 22">
      <a:dk1>
        <a:srgbClr val="A1A1A1"/>
      </a:dk1>
      <a:lt1>
        <a:sysClr val="window" lastClr="FFFFFF"/>
      </a:lt1>
      <a:dk2>
        <a:srgbClr val="525051"/>
      </a:dk2>
      <a:lt2>
        <a:srgbClr val="FFFFFF"/>
      </a:lt2>
      <a:accent1>
        <a:srgbClr val="A1A1A1"/>
      </a:accent1>
      <a:accent2>
        <a:srgbClr val="73A5CC"/>
      </a:accent2>
      <a:accent3>
        <a:srgbClr val="A1A1A1"/>
      </a:accent3>
      <a:accent4>
        <a:srgbClr val="FFC000"/>
      </a:accent4>
      <a:accent5>
        <a:srgbClr val="525051"/>
      </a:accent5>
      <a:accent6>
        <a:srgbClr val="525051"/>
      </a:accent6>
      <a:hlink>
        <a:srgbClr val="A1A1A1"/>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Retrospect">
  <a:themeElements>
    <a:clrScheme name="Custom 22">
      <a:dk1>
        <a:srgbClr val="A1A1A1"/>
      </a:dk1>
      <a:lt1>
        <a:sysClr val="window" lastClr="FFFFFF"/>
      </a:lt1>
      <a:dk2>
        <a:srgbClr val="525051"/>
      </a:dk2>
      <a:lt2>
        <a:srgbClr val="FFFFFF"/>
      </a:lt2>
      <a:accent1>
        <a:srgbClr val="A1A1A1"/>
      </a:accent1>
      <a:accent2>
        <a:srgbClr val="73A5CC"/>
      </a:accent2>
      <a:accent3>
        <a:srgbClr val="A1A1A1"/>
      </a:accent3>
      <a:accent4>
        <a:srgbClr val="FFC000"/>
      </a:accent4>
      <a:accent5>
        <a:srgbClr val="525051"/>
      </a:accent5>
      <a:accent6>
        <a:srgbClr val="525051"/>
      </a:accent6>
      <a:hlink>
        <a:srgbClr val="A1A1A1"/>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6_Office Theme">
  <a:themeElements>
    <a:clrScheme name="Med Board Brand">
      <a:dk1>
        <a:sysClr val="windowText" lastClr="000000"/>
      </a:dk1>
      <a:lt1>
        <a:sysClr val="window" lastClr="FFFFFF"/>
      </a:lt1>
      <a:dk2>
        <a:srgbClr val="44546A"/>
      </a:dk2>
      <a:lt2>
        <a:srgbClr val="E7E6E6"/>
      </a:lt2>
      <a:accent1>
        <a:srgbClr val="0563C1"/>
      </a:accent1>
      <a:accent2>
        <a:srgbClr val="F20017"/>
      </a:accent2>
      <a:accent3>
        <a:srgbClr val="525051"/>
      </a:accent3>
      <a:accent4>
        <a:srgbClr val="000000"/>
      </a:accent4>
      <a:accent5>
        <a:srgbClr val="700017"/>
      </a:accent5>
      <a:accent6>
        <a:srgbClr val="A1A1A1"/>
      </a:accent6>
      <a:hlink>
        <a:srgbClr val="0563C1"/>
      </a:hlink>
      <a:folHlink>
        <a:srgbClr val="70001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Retrospect">
  <a:themeElements>
    <a:clrScheme name="Custom 1">
      <a:dk1>
        <a:sysClr val="windowText" lastClr="000000"/>
      </a:dk1>
      <a:lt1>
        <a:sysClr val="window" lastClr="FFFFFF"/>
      </a:lt1>
      <a:dk2>
        <a:srgbClr val="44546A"/>
      </a:dk2>
      <a:lt2>
        <a:srgbClr val="E7E6E6"/>
      </a:lt2>
      <a:accent1>
        <a:srgbClr val="A1A1A1"/>
      </a:accent1>
      <a:accent2>
        <a:srgbClr val="73A5CC"/>
      </a:accent2>
      <a:accent3>
        <a:srgbClr val="B5DC10"/>
      </a:accent3>
      <a:accent4>
        <a:srgbClr val="EF1217"/>
      </a:accent4>
      <a:accent5>
        <a:srgbClr val="FFC000"/>
      </a:accent5>
      <a:accent6>
        <a:srgbClr val="A1A1A1"/>
      </a:accent6>
      <a:hlink>
        <a:srgbClr val="EF1217"/>
      </a:hlink>
      <a:folHlink>
        <a:srgbClr val="73A5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4_Retrospect">
  <a:themeElements>
    <a:clrScheme name="Custom 19">
      <a:dk1>
        <a:srgbClr val="A1A1A1"/>
      </a:dk1>
      <a:lt1>
        <a:sysClr val="window" lastClr="FFFFFF"/>
      </a:lt1>
      <a:dk2>
        <a:srgbClr val="525051"/>
      </a:dk2>
      <a:lt2>
        <a:srgbClr val="FFFFFF"/>
      </a:lt2>
      <a:accent1>
        <a:srgbClr val="525051"/>
      </a:accent1>
      <a:accent2>
        <a:srgbClr val="73A5CC"/>
      </a:accent2>
      <a:accent3>
        <a:srgbClr val="525051"/>
      </a:accent3>
      <a:accent4>
        <a:srgbClr val="73A5CC"/>
      </a:accent4>
      <a:accent5>
        <a:srgbClr val="525051"/>
      </a:accent5>
      <a:accent6>
        <a:srgbClr val="700017"/>
      </a:accent6>
      <a:hlink>
        <a:srgbClr val="A1A1A1"/>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3967</TotalTime>
  <Words>1753</Words>
  <Application>Microsoft Office PowerPoint</Application>
  <PresentationFormat>Widescreen</PresentationFormat>
  <Paragraphs>292</Paragraphs>
  <Slides>30</Slides>
  <Notes>30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30</vt:i4>
      </vt:variant>
    </vt:vector>
  </HeadingPairs>
  <TitlesOfParts>
    <vt:vector size="39" baseType="lpstr">
      <vt:lpstr>Arial</vt:lpstr>
      <vt:lpstr>Calibri</vt:lpstr>
      <vt:lpstr>Roboto</vt:lpstr>
      <vt:lpstr>Wingdings</vt:lpstr>
      <vt:lpstr>2_Retrospect</vt:lpstr>
      <vt:lpstr>Retrospect</vt:lpstr>
      <vt:lpstr>6_Office Theme</vt:lpstr>
      <vt:lpstr>3_Retrospect</vt:lpstr>
      <vt:lpstr>4_Retrospect</vt:lpstr>
      <vt:lpstr>State Medical Board of Ohio Updates</vt:lpstr>
      <vt:lpstr>PowerPoint Presentation</vt:lpstr>
      <vt:lpstr>The Board  </vt:lpstr>
      <vt:lpstr>PowerPoint Presentation</vt:lpstr>
      <vt:lpstr>License Types</vt:lpstr>
      <vt:lpstr>Medical Board Core Services </vt:lpstr>
      <vt:lpstr>DPM Licenses </vt:lpstr>
      <vt:lpstr>Maintaining a License</vt:lpstr>
      <vt:lpstr>PowerPoint Presentation</vt:lpstr>
      <vt:lpstr>Physician CME </vt:lpstr>
      <vt:lpstr>Audit Reminder</vt:lpstr>
      <vt:lpstr>Complaint Process</vt:lpstr>
      <vt:lpstr>What is a complaint?</vt:lpstr>
      <vt:lpstr>PowerPoint Presentation</vt:lpstr>
      <vt:lpstr>PowerPoint Presentation</vt:lpstr>
      <vt:lpstr>New Telehealth Law Definition   (HB 122)</vt:lpstr>
      <vt:lpstr>Medical Board telehealth rules</vt:lpstr>
      <vt:lpstr>Rulemaking process for telehealth rules</vt:lpstr>
      <vt:lpstr>Impairment</vt:lpstr>
      <vt:lpstr>One-bite Program </vt:lpstr>
      <vt:lpstr>One-bite Program </vt:lpstr>
      <vt:lpstr>Confidential Monitoring Program</vt:lpstr>
      <vt:lpstr>Duty to Report </vt:lpstr>
      <vt:lpstr>State Medical Board of Ohio's Confidential Complaint Hotline  </vt:lpstr>
      <vt:lpstr>Resources</vt:lpstr>
      <vt:lpstr>Provider Wellness </vt:lpstr>
      <vt:lpstr>Scam Alert Reminder </vt:lpstr>
      <vt:lpstr> Investigators will not ask for fine payment or personal/sensitive information over the phone and will never contact licensees via fax.  </vt:lpstr>
      <vt:lpstr>Questions?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Medical Board of Ohio Updates</dc:title>
  <dc:creator>Stewart, Jerica</dc:creator>
  <cp:lastModifiedBy>Mike Mathy</cp:lastModifiedBy>
  <cp:revision>17</cp:revision>
  <cp:lastPrinted>2022-11-09T14:01:21Z</cp:lastPrinted>
  <dcterms:created xsi:type="dcterms:W3CDTF">2022-09-01T12:37:25Z</dcterms:created>
  <dcterms:modified xsi:type="dcterms:W3CDTF">2022-11-15T16:23:25Z</dcterms:modified>
</cp:coreProperties>
</file>